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82" r:id="rId2"/>
  </p:sldMasterIdLst>
  <p:notesMasterIdLst>
    <p:notesMasterId r:id="rId35"/>
  </p:notesMasterIdLst>
  <p:sldIdLst>
    <p:sldId id="256" r:id="rId3"/>
    <p:sldId id="307" r:id="rId4"/>
    <p:sldId id="308" r:id="rId5"/>
    <p:sldId id="313" r:id="rId6"/>
    <p:sldId id="314" r:id="rId7"/>
    <p:sldId id="306" r:id="rId8"/>
    <p:sldId id="261" r:id="rId9"/>
    <p:sldId id="260" r:id="rId10"/>
    <p:sldId id="286" r:id="rId11"/>
    <p:sldId id="287" r:id="rId12"/>
    <p:sldId id="288" r:id="rId13"/>
    <p:sldId id="289" r:id="rId14"/>
    <p:sldId id="310" r:id="rId15"/>
    <p:sldId id="311" r:id="rId16"/>
    <p:sldId id="312" r:id="rId17"/>
    <p:sldId id="290" r:id="rId18"/>
    <p:sldId id="262" r:id="rId19"/>
    <p:sldId id="263" r:id="rId20"/>
    <p:sldId id="264" r:id="rId21"/>
    <p:sldId id="284" r:id="rId22"/>
    <p:sldId id="285" r:id="rId23"/>
    <p:sldId id="259" r:id="rId24"/>
    <p:sldId id="301" r:id="rId25"/>
    <p:sldId id="258" r:id="rId26"/>
    <p:sldId id="291" r:id="rId27"/>
    <p:sldId id="292" r:id="rId28"/>
    <p:sldId id="294" r:id="rId29"/>
    <p:sldId id="293" r:id="rId30"/>
    <p:sldId id="300" r:id="rId31"/>
    <p:sldId id="302" r:id="rId32"/>
    <p:sldId id="305" r:id="rId33"/>
    <p:sldId id="304"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5E7C"/>
    <a:srgbClr val="971817"/>
    <a:srgbClr val="5EBEF8"/>
    <a:srgbClr val="BACFFF"/>
    <a:srgbClr val="81CAC6"/>
    <a:srgbClr val="65BAE0"/>
    <a:srgbClr val="99BFD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344"/>
    <p:restoredTop sz="94648"/>
  </p:normalViewPr>
  <p:slideViewPr>
    <p:cSldViewPr>
      <p:cViewPr>
        <p:scale>
          <a:sx n="87" d="100"/>
          <a:sy n="87" d="100"/>
        </p:scale>
        <p:origin x="224" y="72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965720-D01E-744A-AFBA-A0ACDE5E449F}" type="datetimeFigureOut">
              <a:rPr lang="en-US" smtClean="0"/>
              <a:t>5/21/17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78085E-EC77-104B-B540-4FB4CD8890B8}" type="slidenum">
              <a:rPr lang="en-US" smtClean="0"/>
              <a:t>‹#›</a:t>
            </a:fld>
            <a:endParaRPr lang="en-US"/>
          </a:p>
        </p:txBody>
      </p:sp>
    </p:spTree>
    <p:extLst>
      <p:ext uri="{BB962C8B-B14F-4D97-AF65-F5344CB8AC3E}">
        <p14:creationId xmlns:p14="http://schemas.microsoft.com/office/powerpoint/2010/main" val="36946510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t>URI of classes and Properties reflect a namespace on the web</a:t>
            </a:r>
          </a:p>
        </p:txBody>
      </p:sp>
    </p:spTree>
    <p:extLst>
      <p:ext uri="{BB962C8B-B14F-4D97-AF65-F5344CB8AC3E}">
        <p14:creationId xmlns:p14="http://schemas.microsoft.com/office/powerpoint/2010/main" val="783697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r>
              <a:t>Subtle difference in the meaning of the terms. Source: Fondamenti di Hjelmslev</a:t>
            </a:r>
          </a:p>
        </p:txBody>
      </p:sp>
    </p:spTree>
    <p:extLst>
      <p:ext uri="{BB962C8B-B14F-4D97-AF65-F5344CB8AC3E}">
        <p14:creationId xmlns:p14="http://schemas.microsoft.com/office/powerpoint/2010/main" val="155761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prstGeom prst="rect">
            <a:avLst/>
          </a:prstGeom>
        </p:spPr>
        <p:txBody>
          <a:bodyPr/>
          <a:lstStyle/>
          <a:p>
            <a:endParaRPr/>
          </a:p>
        </p:txBody>
      </p:sp>
      <p:sp>
        <p:nvSpPr>
          <p:cNvPr id="708" name="Shape 708"/>
          <p:cNvSpPr>
            <a:spLocks noGrp="1"/>
          </p:cNvSpPr>
          <p:nvPr>
            <p:ph type="body" sz="quarter" idx="1"/>
          </p:nvPr>
        </p:nvSpPr>
        <p:spPr>
          <a:prstGeom prst="rect">
            <a:avLst/>
          </a:prstGeom>
        </p:spPr>
        <p:txBody>
          <a:bodyPr/>
          <a:lstStyle/>
          <a:p>
            <a:pPr>
              <a:lnSpc>
                <a:spcPct val="125000"/>
              </a:lnSpc>
              <a:defRPr sz="2400">
                <a:latin typeface="Avenir Roman"/>
                <a:ea typeface="Avenir Roman"/>
                <a:cs typeface="Avenir Roman"/>
                <a:sym typeface="Avenir Roman"/>
              </a:defRPr>
            </a:pPr>
            <a:r>
              <a:t>Subtle difference in the meaning of the pair and important distinction in the system. Think about contract and document, or photo and document? what’s the nature of the document?</a:t>
            </a:r>
          </a:p>
          <a:p>
            <a:pPr>
              <a:lnSpc>
                <a:spcPct val="125000"/>
              </a:lnSpc>
              <a:defRPr sz="2400">
                <a:latin typeface="Avenir Roman"/>
                <a:ea typeface="Avenir Roman"/>
                <a:cs typeface="Avenir Roman"/>
                <a:sym typeface="Avenir Roman"/>
              </a:defRPr>
            </a:pPr>
            <a:r>
              <a:t>What about people and organisation? are both allowed to make action? In the same way? What if I am christian and I have some view (like on the gay marriage)? The company should do the same (real problem in US)? </a:t>
            </a:r>
          </a:p>
        </p:txBody>
      </p:sp>
    </p:spTree>
    <p:extLst>
      <p:ext uri="{BB962C8B-B14F-4D97-AF65-F5344CB8AC3E}">
        <p14:creationId xmlns:p14="http://schemas.microsoft.com/office/powerpoint/2010/main" val="176072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60" name="Shape 76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t>The browsing of the global information space is performed to textual hyperlink within webpage “search engines index the documents and analyse the structure of links between them to infer potential relevance to users' search queries”</a:t>
            </a:r>
          </a:p>
          <a:p>
            <a:r>
              <a:t>The format (HTML) is not sufficiently expressive to enable individual entities described in a particular document to be </a:t>
            </a:r>
            <a:r>
              <a:rPr b="1"/>
              <a:t>connected by typed links</a:t>
            </a:r>
            <a:r>
              <a:t> to related entities. </a:t>
            </a:r>
          </a:p>
          <a:p>
            <a:r>
              <a:t>Technically, </a:t>
            </a:r>
            <a:r>
              <a:rPr b="1"/>
              <a:t>Linked Data</a:t>
            </a:r>
            <a:r>
              <a:t> refers to data published on the Web in such a way that it is </a:t>
            </a:r>
            <a:r>
              <a:rPr b="1"/>
              <a:t>machine-readable,</a:t>
            </a:r>
            <a:r>
              <a:t> its meaning is </a:t>
            </a:r>
            <a:r>
              <a:rPr b="1"/>
              <a:t>explicitly defined</a:t>
            </a:r>
            <a:r>
              <a:t>, it is linked to other external data sets, and can in turn be linked to from external data sets. </a:t>
            </a:r>
          </a:p>
          <a:p>
            <a:r>
              <a:t>We, therefore, switch from an HTML based model to a data based model rather than simply connecting these documents, </a:t>
            </a:r>
          </a:p>
          <a:p>
            <a:r>
              <a:t>Linked Data uses RDF to make typed statements that link arbitrary things in the world. The result, the Web of Data, is the web of things in the world, described by data on the Web.</a:t>
            </a:r>
          </a:p>
        </p:txBody>
      </p:sp>
    </p:spTree>
    <p:extLst>
      <p:ext uri="{BB962C8B-B14F-4D97-AF65-F5344CB8AC3E}">
        <p14:creationId xmlns:p14="http://schemas.microsoft.com/office/powerpoint/2010/main" val="1289849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t>We, therefore, switch from an HTML based model to a data based model rather than simply connecting these documents, </a:t>
            </a:r>
          </a:p>
          <a:p>
            <a:r>
              <a:t>Linked Data uses RDF to make typed statements that link arbitrary things in the world. The result, the Web of Data, is the web of things in the world, described by data on the Web.</a:t>
            </a:r>
          </a:p>
          <a:p>
            <a:endParaRPr/>
          </a:p>
          <a:p>
            <a:r>
              <a:t>RDF is a resource description framework that define the format of the propositions as triple, or tuple of subject + predicate + object and it describe resources throughout their association with address IRI or blank nodes or datatype</a:t>
            </a:r>
          </a:p>
        </p:txBody>
      </p:sp>
    </p:spTree>
    <p:extLst>
      <p:ext uri="{BB962C8B-B14F-4D97-AF65-F5344CB8AC3E}">
        <p14:creationId xmlns:p14="http://schemas.microsoft.com/office/powerpoint/2010/main" val="1969442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t>Use URIs as names for things</a:t>
            </a:r>
          </a:p>
          <a:p>
            <a:r>
              <a:t>2. Use HTTP URIs so that people can look up those names</a:t>
            </a:r>
          </a:p>
          <a:p>
            <a:r>
              <a:t>3. When someone looks up a URI, provide useful information, using the standards</a:t>
            </a:r>
          </a:p>
          <a:p>
            <a:r>
              <a:t>(RDF, SPARQL)</a:t>
            </a:r>
          </a:p>
          <a:p>
            <a:r>
              <a:t>4. Include links to other URIs, so that they can discover more things</a:t>
            </a:r>
          </a:p>
        </p:txBody>
      </p:sp>
    </p:spTree>
    <p:extLst>
      <p:ext uri="{BB962C8B-B14F-4D97-AF65-F5344CB8AC3E}">
        <p14:creationId xmlns:p14="http://schemas.microsoft.com/office/powerpoint/2010/main" val="1158543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282D116-4745-40F9-BEF0-E187E8E94255}" type="datetimeFigureOut">
              <a:rPr lang="en-US" smtClean="0"/>
              <a:t>5/21/17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95079"/>
            <a:ext cx="7772400" cy="1470025"/>
          </a:xfrm>
        </p:spPr>
        <p:txBody>
          <a:bodyPr>
            <a:normAutofit/>
          </a:bodyPr>
          <a:lstStyle>
            <a:lvl1pPr>
              <a:defRPr sz="200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0664156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46667"/>
            <a:ext cx="8520600" cy="810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639967"/>
            <a:ext cx="3999900" cy="4452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639967"/>
            <a:ext cx="3999900" cy="4452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Tree>
    <p:extLst>
      <p:ext uri="{BB962C8B-B14F-4D97-AF65-F5344CB8AC3E}">
        <p14:creationId xmlns:p14="http://schemas.microsoft.com/office/powerpoint/2010/main" val="457133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7" name="Shape 27"/>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688433"/>
            <a:ext cx="8520600" cy="440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488737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224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MAP_Generic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96665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5/21/17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309061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5/21/17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420179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5/21/17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03033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5/21/17</a:t>
            </a:fld>
            <a:endParaRPr lang="en-US"/>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754406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5/21/17</a:t>
            </a:fld>
            <a:endParaRPr lang="en-US"/>
          </a:p>
        </p:txBody>
      </p:sp>
      <p:sp>
        <p:nvSpPr>
          <p:cNvPr id="8" name="Footer Placeholder 7"/>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357118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5/21/17</a:t>
            </a:fld>
            <a:endParaRPr lang="en-US"/>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664596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5/21/17</a:t>
            </a:fld>
            <a:endParaRPr lang="en-US"/>
          </a:p>
        </p:txBody>
      </p:sp>
      <p:sp>
        <p:nvSpPr>
          <p:cNvPr id="3" name="Footer Placeholder 2"/>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805700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5/21/17</a:t>
            </a:fld>
            <a:endParaRPr lang="en-US"/>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523505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5/21/17</a:t>
            </a:fld>
            <a:endParaRPr lang="en-US"/>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114406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5/21/17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633529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5/21/17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306069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46667"/>
            <a:ext cx="8520600" cy="810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639967"/>
            <a:ext cx="3999900" cy="4452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639967"/>
            <a:ext cx="3999900" cy="4452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6201587"/>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extLst>
      <p:ext uri="{BB962C8B-B14F-4D97-AF65-F5344CB8AC3E}">
        <p14:creationId xmlns:p14="http://schemas.microsoft.com/office/powerpoint/2010/main" val="555454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282D116-4745-40F9-BEF0-E187E8E94255}" type="datetimeFigureOut">
              <a:rPr lang="en-US" smtClean="0"/>
              <a:t>5/21/17</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6"/>
            <a:ext cx="7886700" cy="1325563"/>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x-none" smtClean="0"/>
              <a:t>Click to edit Master title style</a:t>
            </a:r>
            <a:endParaRPr lang="en-US" altLang="x-none"/>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x-none" dirty="0" smtClean="0"/>
              <a:t>to edit Master text styles</a:t>
            </a:r>
          </a:p>
          <a:p>
            <a:pPr lvl="1"/>
            <a:r>
              <a:rPr lang="en-US" altLang="x-none" dirty="0" smtClean="0"/>
              <a:t>Second level</a:t>
            </a:r>
          </a:p>
          <a:p>
            <a:pPr lvl="2"/>
            <a:r>
              <a:rPr lang="en-US" altLang="x-none" dirty="0" smtClean="0"/>
              <a:t>Third level</a:t>
            </a:r>
          </a:p>
          <a:p>
            <a:pPr lvl="3"/>
            <a:r>
              <a:rPr lang="en-US" altLang="x-none" dirty="0" smtClean="0"/>
              <a:t>Fourth level</a:t>
            </a:r>
          </a:p>
          <a:p>
            <a:pPr lvl="4"/>
            <a:r>
              <a:rPr lang="en-US" altLang="x-none" dirty="0" smtClean="0"/>
              <a:t>Fifth level</a:t>
            </a:r>
            <a:endParaRPr lang="en-US" altLang="x-none"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mn-lt"/>
              </a:defRPr>
            </a:lvl1pPr>
          </a:lstStyle>
          <a:p>
            <a:fld id="{E282D116-4745-40F9-BEF0-E187E8E94255}" type="datetimeFigureOut">
              <a:rPr lang="en-US" smtClean="0"/>
              <a:t>5/21/17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smtClean="0">
                <a:solidFill>
                  <a:schemeClr val="tx1">
                    <a:tint val="75000"/>
                  </a:schemeClr>
                </a:solidFill>
                <a:latin typeface="+mn-lt"/>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defRPr>
            </a:lvl1pPr>
          </a:lstStyle>
          <a:p>
            <a:fld id="{2E995FA5-2D5C-4BCC-923F-84EBA2B6FD22}" type="slidenum">
              <a:rPr lang="en-US" smtClean="0"/>
              <a:t>‹#›</a:t>
            </a:fld>
            <a:endParaRPr lang="en-US"/>
          </a:p>
        </p:txBody>
      </p:sp>
      <p:sp>
        <p:nvSpPr>
          <p:cNvPr id="9" name="Rectangle 8"/>
          <p:cNvSpPr/>
          <p:nvPr/>
        </p:nvSpPr>
        <p:spPr>
          <a:xfrm rot="-120000">
            <a:off x="-190500" y="6011864"/>
            <a:ext cx="9747647" cy="1139825"/>
          </a:xfrm>
          <a:prstGeom prst="rect">
            <a:avLst/>
          </a:prstGeom>
          <a:solidFill>
            <a:srgbClr val="5EBE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032" name="TextBox 10"/>
          <p:cNvSpPr txBox="1">
            <a:spLocks noChangeArrowheads="1"/>
          </p:cNvSpPr>
          <p:nvPr/>
        </p:nvSpPr>
        <p:spPr bwMode="auto">
          <a:xfrm>
            <a:off x="83344" y="6454776"/>
            <a:ext cx="637460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en-US" altLang="x-none" sz="1200" dirty="0">
                <a:solidFill>
                  <a:schemeClr val="bg1"/>
                </a:solidFill>
                <a:ea typeface="Calibri" charset="0"/>
                <a:cs typeface="Calibri" charset="0"/>
              </a:rPr>
              <a:t>Workflow for the Integration of Heritage Digital Resources – ITN-DCH Conference, 23/05/17</a:t>
            </a:r>
          </a:p>
        </p:txBody>
      </p:sp>
      <p:sp>
        <p:nvSpPr>
          <p:cNvPr id="2" name="Rectangle 1"/>
          <p:cNvSpPr/>
          <p:nvPr userDrawn="1"/>
        </p:nvSpPr>
        <p:spPr>
          <a:xfrm>
            <a:off x="-3924944" y="6858000"/>
            <a:ext cx="668773" cy="369332"/>
          </a:xfrm>
          <a:prstGeom prst="rect">
            <a:avLst/>
          </a:prstGeom>
        </p:spPr>
        <p:txBody>
          <a:bodyPr wrap="none">
            <a:spAutoFit/>
          </a:bodyPr>
          <a:lstStyle/>
          <a:p>
            <a:r>
              <a:rPr lang="en-US" altLang="x-none" dirty="0" smtClean="0"/>
              <a:t>Click </a:t>
            </a:r>
            <a:endParaRPr lang="en-US" dirty="0"/>
          </a:p>
        </p:txBody>
      </p:sp>
      <p:pic>
        <p:nvPicPr>
          <p:cNvPr id="8" name="Picture 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247570" y="6344277"/>
            <a:ext cx="1061331" cy="389271"/>
          </a:xfrm>
          <a:prstGeom prst="rect">
            <a:avLst/>
          </a:prstGeom>
        </p:spPr>
      </p:pic>
      <p:pic>
        <p:nvPicPr>
          <p:cNvPr id="10" name="Picture 9"/>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418686" y="6406183"/>
            <a:ext cx="439564" cy="291924"/>
          </a:xfrm>
          <a:prstGeom prst="rect">
            <a:avLst/>
          </a:prstGeom>
        </p:spPr>
      </p:pic>
    </p:spTree>
    <p:extLst>
      <p:ext uri="{BB962C8B-B14F-4D97-AF65-F5344CB8AC3E}">
        <p14:creationId xmlns:p14="http://schemas.microsoft.com/office/powerpoint/2010/main" val="5532335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9" r:id="rId13"/>
    <p:sldLayoutId id="2147483680" r:id="rId14"/>
    <p:sldLayoutId id="2147483681" r:id="rId15"/>
    <p:sldLayoutId id="2147483695" r:id="rId16"/>
  </p:sldLayoutIdLst>
  <p:txStyles>
    <p:titleStyle>
      <a:lvl1pPr algn="l" rtl="0" eaLnBrk="1" fontAlgn="base" hangingPunct="1">
        <a:lnSpc>
          <a:spcPct val="90000"/>
        </a:lnSpc>
        <a:spcBef>
          <a:spcPct val="0"/>
        </a:spcBef>
        <a:spcAft>
          <a:spcPct val="0"/>
        </a:spcAft>
        <a:defRPr sz="3300" kern="1200">
          <a:solidFill>
            <a:schemeClr val="tx1"/>
          </a:solidFill>
          <a:latin typeface="+mj-lt"/>
          <a:ea typeface="+mj-ea"/>
          <a:cs typeface="+mj-cs"/>
        </a:defRPr>
      </a:lvl1pPr>
      <a:lvl2pPr algn="l" rtl="0" eaLnBrk="1" fontAlgn="base" hangingPunct="1">
        <a:lnSpc>
          <a:spcPct val="90000"/>
        </a:lnSpc>
        <a:spcBef>
          <a:spcPct val="0"/>
        </a:spcBef>
        <a:spcAft>
          <a:spcPct val="0"/>
        </a:spcAft>
        <a:defRPr sz="3300">
          <a:solidFill>
            <a:schemeClr val="tx1"/>
          </a:solidFill>
          <a:latin typeface="Calibri Light" charset="0"/>
        </a:defRPr>
      </a:lvl2pPr>
      <a:lvl3pPr algn="l" rtl="0" eaLnBrk="1" fontAlgn="base" hangingPunct="1">
        <a:lnSpc>
          <a:spcPct val="90000"/>
        </a:lnSpc>
        <a:spcBef>
          <a:spcPct val="0"/>
        </a:spcBef>
        <a:spcAft>
          <a:spcPct val="0"/>
        </a:spcAft>
        <a:defRPr sz="3300">
          <a:solidFill>
            <a:schemeClr val="tx1"/>
          </a:solidFill>
          <a:latin typeface="Calibri Light" charset="0"/>
        </a:defRPr>
      </a:lvl3pPr>
      <a:lvl4pPr algn="l" rtl="0" eaLnBrk="1" fontAlgn="base" hangingPunct="1">
        <a:lnSpc>
          <a:spcPct val="90000"/>
        </a:lnSpc>
        <a:spcBef>
          <a:spcPct val="0"/>
        </a:spcBef>
        <a:spcAft>
          <a:spcPct val="0"/>
        </a:spcAft>
        <a:defRPr sz="3300">
          <a:solidFill>
            <a:schemeClr val="tx1"/>
          </a:solidFill>
          <a:latin typeface="Calibri Light" charset="0"/>
        </a:defRPr>
      </a:lvl4pPr>
      <a:lvl5pPr algn="l" rtl="0" eaLnBrk="1" fontAlgn="base" hangingPunct="1">
        <a:lnSpc>
          <a:spcPct val="90000"/>
        </a:lnSpc>
        <a:spcBef>
          <a:spcPct val="0"/>
        </a:spcBef>
        <a:spcAft>
          <a:spcPct val="0"/>
        </a:spcAft>
        <a:defRPr sz="3300">
          <a:solidFill>
            <a:schemeClr val="tx1"/>
          </a:solidFill>
          <a:latin typeface="Calibri Light" charset="0"/>
        </a:defRPr>
      </a:lvl5pPr>
      <a:lvl6pPr marL="342900" algn="l" rtl="0" eaLnBrk="1" fontAlgn="base" hangingPunct="1">
        <a:lnSpc>
          <a:spcPct val="90000"/>
        </a:lnSpc>
        <a:spcBef>
          <a:spcPct val="0"/>
        </a:spcBef>
        <a:spcAft>
          <a:spcPct val="0"/>
        </a:spcAft>
        <a:defRPr sz="3300">
          <a:solidFill>
            <a:schemeClr val="tx1"/>
          </a:solidFill>
          <a:latin typeface="Calibri Light" charset="0"/>
        </a:defRPr>
      </a:lvl6pPr>
      <a:lvl7pPr marL="685800" algn="l" rtl="0" eaLnBrk="1" fontAlgn="base" hangingPunct="1">
        <a:lnSpc>
          <a:spcPct val="90000"/>
        </a:lnSpc>
        <a:spcBef>
          <a:spcPct val="0"/>
        </a:spcBef>
        <a:spcAft>
          <a:spcPct val="0"/>
        </a:spcAft>
        <a:defRPr sz="3300">
          <a:solidFill>
            <a:schemeClr val="tx1"/>
          </a:solidFill>
          <a:latin typeface="Calibri Light" charset="0"/>
        </a:defRPr>
      </a:lvl7pPr>
      <a:lvl8pPr marL="1028700" algn="l" rtl="0" eaLnBrk="1" fontAlgn="base" hangingPunct="1">
        <a:lnSpc>
          <a:spcPct val="90000"/>
        </a:lnSpc>
        <a:spcBef>
          <a:spcPct val="0"/>
        </a:spcBef>
        <a:spcAft>
          <a:spcPct val="0"/>
        </a:spcAft>
        <a:defRPr sz="3300">
          <a:solidFill>
            <a:schemeClr val="tx1"/>
          </a:solidFill>
          <a:latin typeface="Calibri Light" charset="0"/>
        </a:defRPr>
      </a:lvl8pPr>
      <a:lvl9pPr marL="1371600" algn="l" rtl="0" eaLnBrk="1" fontAlgn="base" hangingPunct="1">
        <a:lnSpc>
          <a:spcPct val="90000"/>
        </a:lnSpc>
        <a:spcBef>
          <a:spcPct val="0"/>
        </a:spcBef>
        <a:spcAft>
          <a:spcPct val="0"/>
        </a:spcAft>
        <a:defRPr sz="3300">
          <a:solidFill>
            <a:schemeClr val="tx1"/>
          </a:solidFill>
          <a:latin typeface="Calibri Light" charset="0"/>
        </a:defRPr>
      </a:lvl9pPr>
    </p:titleStyle>
    <p:bodyStyle>
      <a:lvl1pPr marL="171450" indent="-171450" algn="l" rtl="0" eaLnBrk="1" fontAlgn="base" hangingPunct="1">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rtl="0" eaLnBrk="1" fontAlgn="base" hangingPunct="1">
        <a:lnSpc>
          <a:spcPct val="90000"/>
        </a:lnSpc>
        <a:spcBef>
          <a:spcPts val="375"/>
        </a:spcBef>
        <a:spcAft>
          <a:spcPct val="0"/>
        </a:spcAft>
        <a:buFont typeface="Arial"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4pPr>
      <a:lvl5pPr marL="1543050" indent="-171450" algn="l"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88861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tif"/><Relationship Id="rId4" Type="http://schemas.openxmlformats.org/officeDocument/2006/relationships/image" Target="../media/image26.tif"/><Relationship Id="rId5" Type="http://schemas.openxmlformats.org/officeDocument/2006/relationships/image" Target="../media/image27.tif"/><Relationship Id="rId6" Type="http://schemas.openxmlformats.org/officeDocument/2006/relationships/image" Target="../media/image28.tif"/><Relationship Id="rId7" Type="http://schemas.openxmlformats.org/officeDocument/2006/relationships/image" Target="../media/image29.tif"/><Relationship Id="rId8" Type="http://schemas.openxmlformats.org/officeDocument/2006/relationships/image" Target="../media/image30.tif"/><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31.tif"/><Relationship Id="rId4" Type="http://schemas.openxmlformats.org/officeDocument/2006/relationships/image" Target="../media/image32.tif"/><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3.tif"/><Relationship Id="rId3" Type="http://schemas.openxmlformats.org/officeDocument/2006/relationships/image" Target="../media/image34.t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jpg"/><Relationship Id="rId3"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44.tif"/><Relationship Id="rId4" Type="http://schemas.openxmlformats.org/officeDocument/2006/relationships/image" Target="../media/image45.tif"/><Relationship Id="rId5" Type="http://schemas.openxmlformats.org/officeDocument/2006/relationships/image" Target="../media/image46.png"/><Relationship Id="rId6" Type="http://schemas.openxmlformats.org/officeDocument/2006/relationships/image" Target="../media/image47.ti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8.tif"/></Relationships>
</file>

<file path=ppt/slides/_rels/slide28.xml.rels><?xml version="1.0" encoding="UTF-8" standalone="yes"?>
<Relationships xmlns="http://schemas.openxmlformats.org/package/2006/relationships"><Relationship Id="rId3" Type="http://schemas.openxmlformats.org/officeDocument/2006/relationships/hyperlink" Target="http://example.org/Nicola" TargetMode="External"/><Relationship Id="rId4" Type="http://schemas.openxmlformats.org/officeDocument/2006/relationships/hyperlink" Target="http://xmlns.com/foaf/0.1/Person" TargetMode="External"/><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tiff"/><Relationship Id="rId1" Type="http://schemas.openxmlformats.org/officeDocument/2006/relationships/slideLayout" Target="../slideLayouts/slideLayout12.xml"/><Relationship Id="rId2"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jpg"/><Relationship Id="rId10" Type="http://schemas.openxmlformats.org/officeDocument/2006/relationships/image" Target="../media/image20.png"/><Relationship Id="rId1" Type="http://schemas.openxmlformats.org/officeDocument/2006/relationships/slideLayout" Target="../slideLayouts/slideLayout28.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03648" y="3284984"/>
            <a:ext cx="6400800" cy="158417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smtClean="0"/>
              <a:t>ITN- DCH Digital Heritage Conference</a:t>
            </a:r>
          </a:p>
          <a:p>
            <a:pPr marL="0" indent="0" algn="ctr">
              <a:buNone/>
            </a:pPr>
            <a:r>
              <a:rPr lang="en-US" sz="2400" dirty="0" err="1" smtClean="0"/>
              <a:t>Olimje</a:t>
            </a:r>
            <a:r>
              <a:rPr lang="en-US" sz="2400" dirty="0" smtClean="0"/>
              <a:t>, Slovenia</a:t>
            </a:r>
          </a:p>
          <a:p>
            <a:pPr marL="0" indent="0" algn="ctr">
              <a:buNone/>
            </a:pPr>
            <a:r>
              <a:rPr lang="en-US" sz="2400" dirty="0" smtClean="0"/>
              <a:t>23/05/2017</a:t>
            </a:r>
            <a:endParaRPr lang="en-US" sz="2400" dirty="0"/>
          </a:p>
        </p:txBody>
      </p:sp>
      <p:sp>
        <p:nvSpPr>
          <p:cNvPr id="2" name="Rectangle 1"/>
          <p:cNvSpPr/>
          <p:nvPr/>
        </p:nvSpPr>
        <p:spPr>
          <a:xfrm>
            <a:off x="139552" y="764704"/>
            <a:ext cx="8928992" cy="1631216"/>
          </a:xfrm>
          <a:prstGeom prst="rect">
            <a:avLst/>
          </a:prstGeom>
        </p:spPr>
        <p:txBody>
          <a:bodyPr wrap="square">
            <a:spAutoFit/>
          </a:bodyPr>
          <a:lstStyle/>
          <a:p>
            <a:pPr algn="ctr"/>
            <a:r>
              <a:rPr lang="en-US" sz="5000" dirty="0"/>
              <a:t>Workflow for the Integration of Heritage Digital Resources</a:t>
            </a:r>
          </a:p>
        </p:txBody>
      </p:sp>
    </p:spTree>
    <p:extLst>
      <p:ext uri="{BB962C8B-B14F-4D97-AF65-F5344CB8AC3E}">
        <p14:creationId xmlns:p14="http://schemas.microsoft.com/office/powerpoint/2010/main" val="32490926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559388" y="-27384"/>
            <a:ext cx="7886700" cy="1325563"/>
          </a:xfrm>
        </p:spPr>
        <p:txBody>
          <a:bodyPr>
            <a:noAutofit/>
          </a:bodyPr>
          <a:lstStyle/>
          <a:p>
            <a:r>
              <a:rPr lang="en-US" dirty="0" smtClean="0">
                <a:solidFill>
                  <a:srgbClr val="000000"/>
                </a:solidFill>
              </a:rPr>
              <a:t>Crimea Conference</a:t>
            </a:r>
            <a:br>
              <a:rPr lang="en-US" dirty="0" smtClean="0">
                <a:solidFill>
                  <a:srgbClr val="000000"/>
                </a:solidFill>
              </a:rPr>
            </a:br>
            <a:r>
              <a:rPr lang="en-US" i="1" dirty="0" smtClean="0">
                <a:solidFill>
                  <a:srgbClr val="000000"/>
                </a:solidFill>
              </a:rPr>
              <a:t>Historical </a:t>
            </a:r>
            <a:r>
              <a:rPr lang="en-US" i="1" dirty="0">
                <a:solidFill>
                  <a:srgbClr val="000000"/>
                </a:solidFill>
              </a:rPr>
              <a:t>Archives….</a:t>
            </a:r>
          </a:p>
        </p:txBody>
      </p:sp>
      <p:sp>
        <p:nvSpPr>
          <p:cNvPr id="226311" name="Text Box 7"/>
          <p:cNvSpPr txBox="1">
            <a:spLocks noChangeArrowheads="1"/>
          </p:cNvSpPr>
          <p:nvPr/>
        </p:nvSpPr>
        <p:spPr bwMode="auto">
          <a:xfrm>
            <a:off x="795592" y="3423841"/>
            <a:ext cx="128735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accent2"/>
                </a:solidFill>
              </a:rPr>
              <a:t>Metadata</a:t>
            </a:r>
            <a:endParaRPr lang="en-GB" sz="2000" i="1">
              <a:solidFill>
                <a:schemeClr val="accent2"/>
              </a:solidFill>
            </a:endParaRPr>
          </a:p>
        </p:txBody>
      </p:sp>
      <p:sp>
        <p:nvSpPr>
          <p:cNvPr id="226312" name="Arc 8"/>
          <p:cNvSpPr>
            <a:spLocks/>
          </p:cNvSpPr>
          <p:nvPr/>
        </p:nvSpPr>
        <p:spPr bwMode="auto">
          <a:xfrm rot="-10800000">
            <a:off x="616366" y="3850879"/>
            <a:ext cx="1899747" cy="1023937"/>
          </a:xfrm>
          <a:custGeom>
            <a:avLst/>
            <a:gdLst>
              <a:gd name="G0" fmla="+- 0 0 0"/>
              <a:gd name="G1" fmla="+- 21600 0 0"/>
              <a:gd name="G2" fmla="+- 21600 0 0"/>
              <a:gd name="T0" fmla="*/ 0 w 21600"/>
              <a:gd name="T1" fmla="*/ 0 h 21890"/>
              <a:gd name="T2" fmla="*/ 21598 w 21600"/>
              <a:gd name="T3" fmla="*/ 21890 h 21890"/>
              <a:gd name="T4" fmla="*/ 0 w 21600"/>
              <a:gd name="T5" fmla="*/ 21600 h 21890"/>
            </a:gdLst>
            <a:ahLst/>
            <a:cxnLst>
              <a:cxn ang="0">
                <a:pos x="T0" y="T1"/>
              </a:cxn>
              <a:cxn ang="0">
                <a:pos x="T2" y="T3"/>
              </a:cxn>
              <a:cxn ang="0">
                <a:pos x="T4" y="T5"/>
              </a:cxn>
            </a:cxnLst>
            <a:rect l="0" t="0" r="r" b="b"/>
            <a:pathLst>
              <a:path w="21600" h="21890" fill="none" extrusionOk="0">
                <a:moveTo>
                  <a:pt x="0" y="-1"/>
                </a:moveTo>
                <a:cubicBezTo>
                  <a:pt x="11929" y="0"/>
                  <a:pt x="21600" y="9670"/>
                  <a:pt x="21600" y="21600"/>
                </a:cubicBezTo>
                <a:cubicBezTo>
                  <a:pt x="21600" y="21696"/>
                  <a:pt x="21599" y="21793"/>
                  <a:pt x="21598" y="21890"/>
                </a:cubicBezTo>
              </a:path>
              <a:path w="21600" h="21890" stroke="0" extrusionOk="0">
                <a:moveTo>
                  <a:pt x="0" y="-1"/>
                </a:moveTo>
                <a:cubicBezTo>
                  <a:pt x="11929" y="0"/>
                  <a:pt x="21600" y="9670"/>
                  <a:pt x="21600" y="21600"/>
                </a:cubicBezTo>
                <a:cubicBezTo>
                  <a:pt x="21600" y="21696"/>
                  <a:pt x="21599" y="21793"/>
                  <a:pt x="21598" y="21890"/>
                </a:cubicBezTo>
                <a:lnTo>
                  <a:pt x="0" y="21600"/>
                </a:lnTo>
                <a:close/>
              </a:path>
            </a:pathLst>
          </a:custGeom>
          <a:noFill/>
          <a:ln w="76200" cmpd="tri">
            <a:solidFill>
              <a:srgbClr val="EE2882"/>
            </a:solidFill>
            <a:round/>
            <a:headEnd type="stealth" w="med" len="me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6313" name="Text Box 9"/>
          <p:cNvSpPr txBox="1">
            <a:spLocks noChangeArrowheads="1"/>
          </p:cNvSpPr>
          <p:nvPr/>
        </p:nvSpPr>
        <p:spPr bwMode="auto">
          <a:xfrm>
            <a:off x="2188154" y="4836715"/>
            <a:ext cx="83758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rgbClr val="EE2882"/>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EE2882"/>
                </a:solidFill>
              </a:rPr>
              <a:t>About…</a:t>
            </a:r>
            <a:endParaRPr lang="en-GB" sz="1600">
              <a:solidFill>
                <a:srgbClr val="EE2882"/>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386575878"/>
              </p:ext>
            </p:extLst>
          </p:nvPr>
        </p:nvGraphicFramePr>
        <p:xfrm>
          <a:off x="107504" y="1307860"/>
          <a:ext cx="4966734" cy="4515484"/>
        </p:xfrm>
        <a:graphic>
          <a:graphicData uri="http://schemas.openxmlformats.org/drawingml/2006/table">
            <a:tbl>
              <a:tblPr firstRow="1" bandRow="1">
                <a:tableStyleId>{5C22544A-7EE6-4342-B048-85BDC9FD1C3A}</a:tableStyleId>
              </a:tblPr>
              <a:tblGrid>
                <a:gridCol w="1056910"/>
                <a:gridCol w="3909824"/>
              </a:tblGrid>
              <a:tr h="442457">
                <a:tc>
                  <a:txBody>
                    <a:bodyPr/>
                    <a:lstStyle/>
                    <a:p>
                      <a:r>
                        <a:rPr lang="en-US" dirty="0" smtClean="0"/>
                        <a:t>Field</a:t>
                      </a:r>
                      <a:endParaRPr lang="en-US" dirty="0"/>
                    </a:p>
                  </a:txBody>
                  <a:tcPr/>
                </a:tc>
                <a:tc>
                  <a:txBody>
                    <a:bodyPr/>
                    <a:lstStyle/>
                    <a:p>
                      <a:r>
                        <a:rPr lang="en-US" dirty="0" smtClean="0"/>
                        <a:t>Value</a:t>
                      </a:r>
                      <a:endParaRPr lang="en-US" dirty="0"/>
                    </a:p>
                  </a:txBody>
                  <a:tcPr/>
                </a:tc>
              </a:tr>
              <a:tr h="442457">
                <a:tc>
                  <a:txBody>
                    <a:bodyPr/>
                    <a:lstStyle/>
                    <a:p>
                      <a:r>
                        <a:rPr lang="en-US" dirty="0" smtClean="0"/>
                        <a:t>Type</a:t>
                      </a:r>
                      <a:endParaRPr lang="en-US" dirty="0"/>
                    </a:p>
                  </a:txBody>
                  <a:tcPr/>
                </a:tc>
                <a:tc>
                  <a:txBody>
                    <a:bodyPr/>
                    <a:lstStyle/>
                    <a:p>
                      <a:r>
                        <a:rPr lang="en-US" dirty="0" smtClean="0"/>
                        <a:t>Text</a:t>
                      </a:r>
                      <a:endParaRPr lang="en-US" dirty="0"/>
                    </a:p>
                  </a:txBody>
                  <a:tcPr/>
                </a:tc>
              </a:tr>
              <a:tr h="442457">
                <a:tc>
                  <a:txBody>
                    <a:bodyPr/>
                    <a:lstStyle/>
                    <a:p>
                      <a:r>
                        <a:rPr lang="en-US" dirty="0" smtClean="0"/>
                        <a:t>Title</a:t>
                      </a:r>
                      <a:endParaRPr lang="en-US" dirty="0"/>
                    </a:p>
                  </a:txBody>
                  <a:tcPr/>
                </a:tc>
                <a:tc>
                  <a:txBody>
                    <a:bodyPr/>
                    <a:lstStyle/>
                    <a:p>
                      <a:r>
                        <a:rPr lang="en-US" dirty="0" smtClean="0"/>
                        <a:t>Protocol of Proceedings of Crimea Conference</a:t>
                      </a:r>
                      <a:endParaRPr lang="en-US" dirty="0"/>
                    </a:p>
                  </a:txBody>
                  <a:tcPr/>
                </a:tc>
              </a:tr>
              <a:tr h="442457">
                <a:tc>
                  <a:txBody>
                    <a:bodyPr/>
                    <a:lstStyle/>
                    <a:p>
                      <a:r>
                        <a:rPr lang="en-US" dirty="0" smtClean="0"/>
                        <a:t>Subtitle</a:t>
                      </a:r>
                      <a:endParaRPr lang="en-US" dirty="0"/>
                    </a:p>
                  </a:txBody>
                  <a:tcPr/>
                </a:tc>
                <a:tc>
                  <a:txBody>
                    <a:bodyPr/>
                    <a:lstStyle/>
                    <a:p>
                      <a:r>
                        <a:rPr lang="en-US" dirty="0" smtClean="0"/>
                        <a:t>Declaration of Liberated Europe </a:t>
                      </a:r>
                      <a:endParaRPr lang="en-US" dirty="0"/>
                    </a:p>
                  </a:txBody>
                  <a:tcPr/>
                </a:tc>
              </a:tr>
              <a:tr h="442457">
                <a:tc>
                  <a:txBody>
                    <a:bodyPr/>
                    <a:lstStyle/>
                    <a:p>
                      <a:r>
                        <a:rPr lang="en-US" dirty="0" smtClean="0"/>
                        <a:t>Date</a:t>
                      </a:r>
                      <a:endParaRPr lang="en-US" dirty="0"/>
                    </a:p>
                  </a:txBody>
                  <a:tcPr/>
                </a:tc>
                <a:tc>
                  <a:txBody>
                    <a:bodyPr/>
                    <a:lstStyle/>
                    <a:p>
                      <a:r>
                        <a:rPr lang="en-US" dirty="0" smtClean="0"/>
                        <a:t>February 11, 1945</a:t>
                      </a:r>
                    </a:p>
                  </a:txBody>
                  <a:tcPr/>
                </a:tc>
              </a:tr>
              <a:tr h="1418285">
                <a:tc>
                  <a:txBody>
                    <a:bodyPr/>
                    <a:lstStyle/>
                    <a:p>
                      <a:r>
                        <a:rPr lang="en-US" dirty="0" smtClean="0"/>
                        <a:t>Creator</a:t>
                      </a:r>
                      <a:endParaRPr lang="en-US" dirty="0"/>
                    </a:p>
                  </a:txBody>
                  <a:tcPr/>
                </a:tc>
                <a:tc>
                  <a:txBody>
                    <a:bodyPr/>
                    <a:lstStyle/>
                    <a:p>
                      <a:pPr marL="285750" indent="-285750">
                        <a:buFont typeface="Arial"/>
                        <a:buChar char="•"/>
                      </a:pPr>
                      <a:r>
                        <a:rPr lang="en-US" dirty="0" smtClean="0"/>
                        <a:t>The Premier of the Union of Soviet Socialist Republics </a:t>
                      </a:r>
                    </a:p>
                    <a:p>
                      <a:pPr marL="285750" indent="-285750">
                        <a:buFont typeface="Arial"/>
                        <a:buChar char="•"/>
                      </a:pPr>
                      <a:r>
                        <a:rPr lang="en-US" dirty="0" smtClean="0"/>
                        <a:t>The Prime Minister of the United Kingdom  </a:t>
                      </a:r>
                    </a:p>
                    <a:p>
                      <a:pPr marL="285750" indent="-285750">
                        <a:buFont typeface="Arial"/>
                        <a:buChar char="•"/>
                      </a:pPr>
                      <a:r>
                        <a:rPr lang="en-US" dirty="0" smtClean="0"/>
                        <a:t>The President of the United States of  America</a:t>
                      </a:r>
                    </a:p>
                  </a:txBody>
                  <a:tcPr/>
                </a:tc>
              </a:tr>
              <a:tr h="442457">
                <a:tc>
                  <a:txBody>
                    <a:bodyPr/>
                    <a:lstStyle/>
                    <a:p>
                      <a:r>
                        <a:rPr lang="en-US" dirty="0" smtClean="0"/>
                        <a:t>Publisher</a:t>
                      </a:r>
                      <a:endParaRPr lang="en-US" dirty="0"/>
                    </a:p>
                  </a:txBody>
                  <a:tcPr/>
                </a:tc>
                <a:tc>
                  <a:txBody>
                    <a:bodyPr/>
                    <a:lstStyle/>
                    <a:p>
                      <a:r>
                        <a:rPr lang="en-US" dirty="0" smtClean="0"/>
                        <a:t>State Department</a:t>
                      </a:r>
                    </a:p>
                  </a:txBody>
                  <a:tcPr/>
                </a:tc>
              </a:tr>
              <a:tr h="442457">
                <a:tc>
                  <a:txBody>
                    <a:bodyPr/>
                    <a:lstStyle/>
                    <a:p>
                      <a:r>
                        <a:rPr lang="en-US" dirty="0" smtClean="0"/>
                        <a:t>Subject</a:t>
                      </a:r>
                      <a:endParaRPr lang="en-US" dirty="0"/>
                    </a:p>
                  </a:txBody>
                  <a:tcPr/>
                </a:tc>
                <a:tc>
                  <a:txBody>
                    <a:bodyPr/>
                    <a:lstStyle/>
                    <a:p>
                      <a:r>
                        <a:rPr lang="en-US" dirty="0" smtClean="0"/>
                        <a:t>Postwar division of Europe and Japan</a:t>
                      </a:r>
                    </a:p>
                  </a:txBody>
                  <a:tcPr/>
                </a:tc>
              </a:tr>
            </a:tbl>
          </a:graphicData>
        </a:graphic>
      </p:graphicFrame>
      <p:pic>
        <p:nvPicPr>
          <p:cNvPr id="4" name="Picture 3" descr="Screen Shot 2017-02-23 at 9.27.17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36084" y="2204864"/>
            <a:ext cx="3938652" cy="2792449"/>
          </a:xfrm>
          <a:prstGeom prst="rect">
            <a:avLst/>
          </a:prstGeom>
        </p:spPr>
      </p:pic>
      <p:cxnSp>
        <p:nvCxnSpPr>
          <p:cNvPr id="13" name="Elbow Connector 12"/>
          <p:cNvCxnSpPr>
            <a:stCxn id="4" idx="0"/>
            <a:endCxn id="2" idx="0"/>
          </p:cNvCxnSpPr>
          <p:nvPr/>
        </p:nvCxnSpPr>
        <p:spPr>
          <a:xfrm rot="16200000" flipV="1">
            <a:off x="4399639" y="-500908"/>
            <a:ext cx="897004" cy="4514539"/>
          </a:xfrm>
          <a:prstGeom prst="bentConnector3">
            <a:avLst>
              <a:gd name="adj1" fmla="val 125485"/>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82238" y="1288301"/>
            <a:ext cx="1416373" cy="369332"/>
          </a:xfrm>
          <a:prstGeom prst="rect">
            <a:avLst/>
          </a:prstGeom>
          <a:noFill/>
        </p:spPr>
        <p:txBody>
          <a:bodyPr wrap="none" rtlCol="0">
            <a:spAutoFit/>
          </a:bodyPr>
          <a:lstStyle/>
          <a:p>
            <a:r>
              <a:rPr lang="en-US" dirty="0" smtClean="0"/>
              <a:t>metadata for</a:t>
            </a:r>
            <a:endParaRPr lang="en-US" dirty="0"/>
          </a:p>
        </p:txBody>
      </p:sp>
      <p:sp>
        <p:nvSpPr>
          <p:cNvPr id="23" name="TextBox 22"/>
          <p:cNvSpPr txBox="1"/>
          <p:nvPr/>
        </p:nvSpPr>
        <p:spPr>
          <a:xfrm>
            <a:off x="6440162" y="5157192"/>
            <a:ext cx="1255422" cy="369332"/>
          </a:xfrm>
          <a:prstGeom prst="rect">
            <a:avLst/>
          </a:prstGeom>
          <a:noFill/>
        </p:spPr>
        <p:txBody>
          <a:bodyPr wrap="none" rtlCol="0">
            <a:spAutoFit/>
          </a:bodyPr>
          <a:lstStyle/>
          <a:p>
            <a:r>
              <a:rPr lang="en-US" dirty="0" smtClean="0"/>
              <a:t>Documents</a:t>
            </a:r>
            <a:endParaRPr lang="en-US" dirty="0"/>
          </a:p>
        </p:txBody>
      </p:sp>
      <p:sp>
        <p:nvSpPr>
          <p:cNvPr id="24" name="TextBox 23"/>
          <p:cNvSpPr txBox="1"/>
          <p:nvPr/>
        </p:nvSpPr>
        <p:spPr>
          <a:xfrm>
            <a:off x="7362116" y="840462"/>
            <a:ext cx="1650136" cy="923330"/>
          </a:xfrm>
          <a:prstGeom prst="rect">
            <a:avLst/>
          </a:prstGeom>
          <a:noFill/>
        </p:spPr>
        <p:txBody>
          <a:bodyPr wrap="none" rtlCol="0">
            <a:spAutoFit/>
          </a:bodyPr>
          <a:lstStyle/>
          <a:p>
            <a:r>
              <a:rPr lang="en-US" b="1" dirty="0" smtClean="0"/>
              <a:t>Standard:</a:t>
            </a:r>
          </a:p>
          <a:p>
            <a:r>
              <a:rPr lang="en-US" b="1" dirty="0" smtClean="0"/>
              <a:t>Dublin Core OR</a:t>
            </a:r>
          </a:p>
          <a:p>
            <a:r>
              <a:rPr lang="en-US" b="1" dirty="0" smtClean="0"/>
              <a:t>EAD?</a:t>
            </a:r>
            <a:endParaRPr lang="en-US" b="1" dirty="0"/>
          </a:p>
        </p:txBody>
      </p:sp>
    </p:spTree>
    <p:extLst>
      <p:ext uri="{BB962C8B-B14F-4D97-AF65-F5344CB8AC3E}">
        <p14:creationId xmlns:p14="http://schemas.microsoft.com/office/powerpoint/2010/main" val="302448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80301" y="-56356"/>
            <a:ext cx="8821512" cy="1181100"/>
          </a:xfrm>
        </p:spPr>
        <p:txBody>
          <a:bodyPr>
            <a:noAutofit/>
          </a:bodyPr>
          <a:lstStyle/>
          <a:p>
            <a:r>
              <a:rPr lang="en-US" dirty="0" smtClean="0">
                <a:solidFill>
                  <a:srgbClr val="000000"/>
                </a:solidFill>
              </a:rPr>
              <a:t>Crimea Conference</a:t>
            </a:r>
            <a:br>
              <a:rPr lang="en-US" dirty="0" smtClean="0">
                <a:solidFill>
                  <a:srgbClr val="000000"/>
                </a:solidFill>
              </a:rPr>
            </a:br>
            <a:r>
              <a:rPr lang="en-US" i="1" dirty="0" smtClean="0">
                <a:solidFill>
                  <a:srgbClr val="000000"/>
                </a:solidFill>
              </a:rPr>
              <a:t>Images</a:t>
            </a:r>
            <a:r>
              <a:rPr lang="en-US" i="1" dirty="0">
                <a:solidFill>
                  <a:srgbClr val="000000"/>
                </a:solidFill>
              </a:rPr>
              <a:t>, non</a:t>
            </a:r>
            <a:r>
              <a:rPr lang="en-US" i="1" dirty="0" smtClean="0">
                <a:solidFill>
                  <a:srgbClr val="000000"/>
                </a:solidFill>
              </a:rPr>
              <a:t>-textual </a:t>
            </a:r>
            <a:r>
              <a:rPr lang="en-US" i="1" dirty="0">
                <a:solidFill>
                  <a:srgbClr val="000000"/>
                </a:solidFill>
              </a:rPr>
              <a:t>objects…</a:t>
            </a:r>
          </a:p>
        </p:txBody>
      </p:sp>
      <p:sp>
        <p:nvSpPr>
          <p:cNvPr id="227334" name="Text Box 6"/>
          <p:cNvSpPr txBox="1">
            <a:spLocks noChangeArrowheads="1"/>
          </p:cNvSpPr>
          <p:nvPr/>
        </p:nvSpPr>
        <p:spPr bwMode="auto">
          <a:xfrm>
            <a:off x="1009975" y="2996313"/>
            <a:ext cx="128735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accent2"/>
                </a:solidFill>
              </a:rPr>
              <a:t>Metadata</a:t>
            </a:r>
            <a:endParaRPr lang="en-GB" sz="2000" i="1">
              <a:solidFill>
                <a:schemeClr val="accent2"/>
              </a:solidFill>
            </a:endParaRPr>
          </a:p>
        </p:txBody>
      </p:sp>
      <p:pic>
        <p:nvPicPr>
          <p:cNvPr id="227337" name="Picture 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79682" y="2420888"/>
            <a:ext cx="3252758" cy="2656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aphicFrame>
        <p:nvGraphicFramePr>
          <p:cNvPr id="12" name="Table 11"/>
          <p:cNvGraphicFramePr>
            <a:graphicFrameLocks noGrp="1"/>
          </p:cNvGraphicFramePr>
          <p:nvPr>
            <p:extLst>
              <p:ext uri="{D42A27DB-BD31-4B8C-83A1-F6EECF244321}">
                <p14:modId xmlns:p14="http://schemas.microsoft.com/office/powerpoint/2010/main" val="610771965"/>
              </p:ext>
            </p:extLst>
          </p:nvPr>
        </p:nvGraphicFramePr>
        <p:xfrm>
          <a:off x="149099" y="1506261"/>
          <a:ext cx="4704115" cy="3539656"/>
        </p:xfrm>
        <a:graphic>
          <a:graphicData uri="http://schemas.openxmlformats.org/drawingml/2006/table">
            <a:tbl>
              <a:tblPr firstRow="1" bandRow="1">
                <a:tableStyleId>{5C22544A-7EE6-4342-B048-85BDC9FD1C3A}</a:tableStyleId>
              </a:tblPr>
              <a:tblGrid>
                <a:gridCol w="1315610"/>
                <a:gridCol w="3388505"/>
              </a:tblGrid>
              <a:tr h="442457">
                <a:tc>
                  <a:txBody>
                    <a:bodyPr/>
                    <a:lstStyle/>
                    <a:p>
                      <a:r>
                        <a:rPr lang="en-US" dirty="0" smtClean="0"/>
                        <a:t>Field</a:t>
                      </a:r>
                      <a:endParaRPr lang="en-US" dirty="0"/>
                    </a:p>
                  </a:txBody>
                  <a:tcPr/>
                </a:tc>
                <a:tc>
                  <a:txBody>
                    <a:bodyPr/>
                    <a:lstStyle/>
                    <a:p>
                      <a:r>
                        <a:rPr lang="en-US" dirty="0" smtClean="0"/>
                        <a:t>Value</a:t>
                      </a:r>
                      <a:endParaRPr lang="en-US" dirty="0"/>
                    </a:p>
                  </a:txBody>
                  <a:tcPr/>
                </a:tc>
              </a:tr>
              <a:tr h="442457">
                <a:tc>
                  <a:txBody>
                    <a:bodyPr/>
                    <a:lstStyle/>
                    <a:p>
                      <a:r>
                        <a:rPr lang="en-US" dirty="0" smtClean="0"/>
                        <a:t>Type</a:t>
                      </a:r>
                      <a:endParaRPr lang="en-US" dirty="0"/>
                    </a:p>
                  </a:txBody>
                  <a:tcPr/>
                </a:tc>
                <a:tc>
                  <a:txBody>
                    <a:bodyPr/>
                    <a:lstStyle/>
                    <a:p>
                      <a:r>
                        <a:rPr lang="en-US" dirty="0" smtClean="0"/>
                        <a:t>Image</a:t>
                      </a:r>
                      <a:endParaRPr lang="en-US" dirty="0"/>
                    </a:p>
                  </a:txBody>
                  <a:tcPr/>
                </a:tc>
              </a:tr>
              <a:tr h="442457">
                <a:tc>
                  <a:txBody>
                    <a:bodyPr/>
                    <a:lstStyle/>
                    <a:p>
                      <a:r>
                        <a:rPr lang="en-US" dirty="0" smtClean="0"/>
                        <a:t>Title</a:t>
                      </a:r>
                      <a:endParaRPr lang="en-US" dirty="0"/>
                    </a:p>
                  </a:txBody>
                  <a:tcPr/>
                </a:tc>
                <a:tc>
                  <a:txBody>
                    <a:bodyPr/>
                    <a:lstStyle/>
                    <a:p>
                      <a:r>
                        <a:rPr lang="en-US" dirty="0" smtClean="0"/>
                        <a:t>Allied Leaders at Yalta</a:t>
                      </a:r>
                      <a:endParaRPr lang="en-US" dirty="0"/>
                    </a:p>
                  </a:txBody>
                  <a:tcPr/>
                </a:tc>
              </a:tr>
              <a:tr h="442457">
                <a:tc>
                  <a:txBody>
                    <a:bodyPr/>
                    <a:lstStyle/>
                    <a:p>
                      <a:r>
                        <a:rPr lang="en-US" dirty="0" smtClean="0"/>
                        <a:t>Date</a:t>
                      </a:r>
                      <a:endParaRPr lang="en-US" dirty="0"/>
                    </a:p>
                  </a:txBody>
                  <a:tcPr/>
                </a:tc>
                <a:tc>
                  <a:txBody>
                    <a:bodyPr/>
                    <a:lstStyle/>
                    <a:p>
                      <a:r>
                        <a:rPr lang="en-US" dirty="0" smtClean="0"/>
                        <a:t>1945</a:t>
                      </a:r>
                    </a:p>
                  </a:txBody>
                  <a:tcPr/>
                </a:tc>
              </a:tr>
              <a:tr h="442457">
                <a:tc>
                  <a:txBody>
                    <a:bodyPr/>
                    <a:lstStyle/>
                    <a:p>
                      <a:r>
                        <a:rPr lang="en-US" dirty="0" smtClean="0"/>
                        <a:t>Publisher</a:t>
                      </a:r>
                      <a:endParaRPr lang="en-US" dirty="0"/>
                    </a:p>
                  </a:txBody>
                  <a:tcPr/>
                </a:tc>
                <a:tc>
                  <a:txBody>
                    <a:bodyPr/>
                    <a:lstStyle/>
                    <a:p>
                      <a:r>
                        <a:rPr lang="en-US" dirty="0" smtClean="0"/>
                        <a:t>United</a:t>
                      </a:r>
                      <a:r>
                        <a:rPr lang="en-US" baseline="0" dirty="0" smtClean="0"/>
                        <a:t> Press International (UPI)</a:t>
                      </a:r>
                      <a:endParaRPr lang="en-US" dirty="0" smtClean="0"/>
                    </a:p>
                  </a:txBody>
                  <a:tcPr/>
                </a:tc>
              </a:tr>
              <a:tr h="442457">
                <a:tc>
                  <a:txBody>
                    <a:bodyPr/>
                    <a:lstStyle/>
                    <a:p>
                      <a:r>
                        <a:rPr lang="en-US" dirty="0" smtClean="0"/>
                        <a:t>Source</a:t>
                      </a:r>
                      <a:endParaRPr lang="en-US" dirty="0"/>
                    </a:p>
                  </a:txBody>
                  <a:tcPr/>
                </a:tc>
                <a:tc>
                  <a:txBody>
                    <a:bodyPr/>
                    <a:lstStyle/>
                    <a:p>
                      <a:r>
                        <a:rPr lang="en-US" dirty="0" smtClean="0"/>
                        <a:t>The </a:t>
                      </a:r>
                      <a:r>
                        <a:rPr lang="en-US" dirty="0" err="1" smtClean="0"/>
                        <a:t>Bettman</a:t>
                      </a:r>
                      <a:r>
                        <a:rPr lang="en-US" dirty="0" smtClean="0"/>
                        <a:t> Archive</a:t>
                      </a:r>
                    </a:p>
                  </a:txBody>
                  <a:tcPr/>
                </a:tc>
              </a:tr>
              <a:tr h="442457">
                <a:tc>
                  <a:txBody>
                    <a:bodyPr/>
                    <a:lstStyle/>
                    <a:p>
                      <a:r>
                        <a:rPr lang="en-US" dirty="0" smtClean="0"/>
                        <a:t>Copyright</a:t>
                      </a:r>
                      <a:endParaRPr lang="en-US" dirty="0"/>
                    </a:p>
                  </a:txBody>
                  <a:tcPr/>
                </a:tc>
                <a:tc>
                  <a:txBody>
                    <a:bodyPr/>
                    <a:lstStyle/>
                    <a:p>
                      <a:r>
                        <a:rPr lang="en-US" dirty="0" smtClean="0"/>
                        <a:t>Corbis</a:t>
                      </a:r>
                    </a:p>
                  </a:txBody>
                  <a:tcPr/>
                </a:tc>
              </a:tr>
              <a:tr h="442457">
                <a:tc>
                  <a:txBody>
                    <a:bodyPr/>
                    <a:lstStyle/>
                    <a:p>
                      <a:r>
                        <a:rPr lang="en-US" dirty="0" smtClean="0"/>
                        <a:t>References</a:t>
                      </a:r>
                      <a:endParaRPr lang="en-US" dirty="0"/>
                    </a:p>
                  </a:txBody>
                  <a:tcPr/>
                </a:tc>
                <a:tc>
                  <a:txBody>
                    <a:bodyPr/>
                    <a:lstStyle/>
                    <a:p>
                      <a:r>
                        <a:rPr lang="en-US" dirty="0" smtClean="0"/>
                        <a:t>Churchill,</a:t>
                      </a:r>
                      <a:r>
                        <a:rPr lang="en-US" baseline="0" dirty="0" smtClean="0"/>
                        <a:t> Roosevelt, Stalin</a:t>
                      </a:r>
                      <a:endParaRPr lang="en-US" dirty="0" smtClean="0"/>
                    </a:p>
                  </a:txBody>
                  <a:tcPr/>
                </a:tc>
              </a:tr>
            </a:tbl>
          </a:graphicData>
        </a:graphic>
      </p:graphicFrame>
      <p:cxnSp>
        <p:nvCxnSpPr>
          <p:cNvPr id="5" name="Elbow Connector 4"/>
          <p:cNvCxnSpPr>
            <a:stCxn id="227337" idx="0"/>
            <a:endCxn id="12" idx="0"/>
          </p:cNvCxnSpPr>
          <p:nvPr/>
        </p:nvCxnSpPr>
        <p:spPr>
          <a:xfrm rot="16200000" flipV="1">
            <a:off x="4246296" y="-238878"/>
            <a:ext cx="914627" cy="4404905"/>
          </a:xfrm>
          <a:prstGeom prst="bentConnector3">
            <a:avLst>
              <a:gd name="adj1" fmla="val 124994"/>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041571" y="1268760"/>
            <a:ext cx="736838" cy="369332"/>
          </a:xfrm>
          <a:prstGeom prst="rect">
            <a:avLst/>
          </a:prstGeom>
          <a:noFill/>
        </p:spPr>
        <p:txBody>
          <a:bodyPr wrap="none" rtlCol="0">
            <a:spAutoFit/>
          </a:bodyPr>
          <a:lstStyle/>
          <a:p>
            <a:r>
              <a:rPr lang="en-US" dirty="0" smtClean="0"/>
              <a:t>about</a:t>
            </a:r>
            <a:endParaRPr lang="en-US" dirty="0"/>
          </a:p>
        </p:txBody>
      </p:sp>
      <p:sp>
        <p:nvSpPr>
          <p:cNvPr id="18" name="TextBox 17"/>
          <p:cNvSpPr txBox="1"/>
          <p:nvPr/>
        </p:nvSpPr>
        <p:spPr>
          <a:xfrm>
            <a:off x="6335604" y="5229200"/>
            <a:ext cx="1378502" cy="369332"/>
          </a:xfrm>
          <a:prstGeom prst="rect">
            <a:avLst/>
          </a:prstGeom>
          <a:noFill/>
        </p:spPr>
        <p:txBody>
          <a:bodyPr wrap="none" rtlCol="0">
            <a:spAutoFit/>
          </a:bodyPr>
          <a:lstStyle/>
          <a:p>
            <a:r>
              <a:rPr lang="en-US" dirty="0" smtClean="0"/>
              <a:t>Photographs</a:t>
            </a:r>
            <a:endParaRPr lang="en-US" dirty="0"/>
          </a:p>
        </p:txBody>
      </p:sp>
      <p:sp>
        <p:nvSpPr>
          <p:cNvPr id="19" name="TextBox 18"/>
          <p:cNvSpPr txBox="1"/>
          <p:nvPr/>
        </p:nvSpPr>
        <p:spPr>
          <a:xfrm>
            <a:off x="7249949" y="1232972"/>
            <a:ext cx="1650136" cy="923330"/>
          </a:xfrm>
          <a:prstGeom prst="rect">
            <a:avLst/>
          </a:prstGeom>
          <a:noFill/>
        </p:spPr>
        <p:txBody>
          <a:bodyPr wrap="none" rtlCol="0">
            <a:spAutoFit/>
          </a:bodyPr>
          <a:lstStyle/>
          <a:p>
            <a:r>
              <a:rPr lang="en-US" b="1" dirty="0" smtClean="0"/>
              <a:t>Standard:</a:t>
            </a:r>
          </a:p>
          <a:p>
            <a:r>
              <a:rPr lang="en-US" b="1" dirty="0" smtClean="0"/>
              <a:t>Dublin Core OR</a:t>
            </a:r>
          </a:p>
          <a:p>
            <a:r>
              <a:rPr lang="en-US" b="1" dirty="0" smtClean="0"/>
              <a:t>IPTC?</a:t>
            </a:r>
            <a:endParaRPr lang="en-US" b="1" dirty="0"/>
          </a:p>
        </p:txBody>
      </p:sp>
    </p:spTree>
    <p:extLst>
      <p:ext uri="{BB962C8B-B14F-4D97-AF65-F5344CB8AC3E}">
        <p14:creationId xmlns:p14="http://schemas.microsoft.com/office/powerpoint/2010/main" val="2994787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80301" y="176213"/>
            <a:ext cx="8821512" cy="1181100"/>
          </a:xfrm>
        </p:spPr>
        <p:txBody>
          <a:bodyPr>
            <a:noAutofit/>
          </a:bodyPr>
          <a:lstStyle/>
          <a:p>
            <a:r>
              <a:rPr lang="en-US" dirty="0" smtClean="0">
                <a:solidFill>
                  <a:srgbClr val="000000"/>
                </a:solidFill>
              </a:rPr>
              <a:t>Crimea Conference</a:t>
            </a:r>
            <a:r>
              <a:rPr lang="en-GB" dirty="0" smtClean="0">
                <a:solidFill>
                  <a:srgbClr val="000000"/>
                </a:solidFill>
              </a:rPr>
              <a:t/>
            </a:r>
            <a:br>
              <a:rPr lang="en-GB" dirty="0" smtClean="0">
                <a:solidFill>
                  <a:srgbClr val="000000"/>
                </a:solidFill>
              </a:rPr>
            </a:br>
            <a:r>
              <a:rPr lang="en-US" i="1" dirty="0" smtClean="0">
                <a:solidFill>
                  <a:srgbClr val="000000"/>
                </a:solidFill>
              </a:rPr>
              <a:t>Places </a:t>
            </a:r>
            <a:r>
              <a:rPr lang="en-US" i="1" dirty="0">
                <a:solidFill>
                  <a:srgbClr val="000000"/>
                </a:solidFill>
              </a:rPr>
              <a:t>and Objects</a:t>
            </a:r>
          </a:p>
        </p:txBody>
      </p:sp>
      <p:sp>
        <p:nvSpPr>
          <p:cNvPr id="228359" name="Text Box 7"/>
          <p:cNvSpPr txBox="1">
            <a:spLocks noChangeArrowheads="1"/>
          </p:cNvSpPr>
          <p:nvPr/>
        </p:nvSpPr>
        <p:spPr bwMode="auto">
          <a:xfrm>
            <a:off x="778370" y="3952875"/>
            <a:ext cx="83758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rgbClr val="EE2882"/>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EE2882"/>
                </a:solidFill>
              </a:rPr>
              <a:t>About…</a:t>
            </a:r>
            <a:endParaRPr lang="en-GB" sz="1600">
              <a:solidFill>
                <a:srgbClr val="EE2882"/>
              </a:solidFill>
            </a:endParaRPr>
          </a:p>
        </p:txBody>
      </p:sp>
      <p:pic>
        <p:nvPicPr>
          <p:cNvPr id="228362" name="Picture 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41620" y="2817816"/>
            <a:ext cx="3672114" cy="262503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1170057196"/>
              </p:ext>
            </p:extLst>
          </p:nvPr>
        </p:nvGraphicFramePr>
        <p:xfrm>
          <a:off x="245755" y="1749453"/>
          <a:ext cx="4704115" cy="3660582"/>
        </p:xfrm>
        <a:graphic>
          <a:graphicData uri="http://schemas.openxmlformats.org/drawingml/2006/table">
            <a:tbl>
              <a:tblPr firstRow="1" bandRow="1">
                <a:tableStyleId>{5C22544A-7EE6-4342-B048-85BDC9FD1C3A}</a:tableStyleId>
              </a:tblPr>
              <a:tblGrid>
                <a:gridCol w="1209352"/>
                <a:gridCol w="3494763"/>
              </a:tblGrid>
              <a:tr h="442457">
                <a:tc>
                  <a:txBody>
                    <a:bodyPr/>
                    <a:lstStyle/>
                    <a:p>
                      <a:r>
                        <a:rPr lang="en-US" dirty="0" smtClean="0"/>
                        <a:t>Field</a:t>
                      </a:r>
                      <a:endParaRPr lang="en-US" dirty="0"/>
                    </a:p>
                  </a:txBody>
                  <a:tcPr/>
                </a:tc>
                <a:tc>
                  <a:txBody>
                    <a:bodyPr/>
                    <a:lstStyle/>
                    <a:p>
                      <a:r>
                        <a:rPr lang="en-US" dirty="0" smtClean="0"/>
                        <a:t>Value</a:t>
                      </a:r>
                      <a:endParaRPr lang="en-US" dirty="0"/>
                    </a:p>
                  </a:txBody>
                  <a:tcPr/>
                </a:tc>
              </a:tr>
              <a:tr h="442457">
                <a:tc>
                  <a:txBody>
                    <a:bodyPr/>
                    <a:lstStyle/>
                    <a:p>
                      <a:r>
                        <a:rPr lang="en-US" dirty="0" smtClean="0"/>
                        <a:t>TGN ID</a:t>
                      </a:r>
                      <a:endParaRPr lang="en-US" dirty="0"/>
                    </a:p>
                  </a:txBody>
                  <a:tcPr/>
                </a:tc>
                <a:tc>
                  <a:txBody>
                    <a:bodyPr/>
                    <a:lstStyle/>
                    <a:p>
                      <a:r>
                        <a:rPr lang="en-US" dirty="0" smtClean="0"/>
                        <a:t>7012124</a:t>
                      </a:r>
                    </a:p>
                  </a:txBody>
                  <a:tcPr/>
                </a:tc>
              </a:tr>
              <a:tr h="442457">
                <a:tc>
                  <a:txBody>
                    <a:bodyPr/>
                    <a:lstStyle/>
                    <a:p>
                      <a:r>
                        <a:rPr lang="en-US" dirty="0" smtClean="0"/>
                        <a:t>Names</a:t>
                      </a:r>
                      <a:endParaRPr lang="en-US" dirty="0"/>
                    </a:p>
                  </a:txBody>
                  <a:tcPr/>
                </a:tc>
                <a:tc>
                  <a:txBody>
                    <a:bodyPr/>
                    <a:lstStyle/>
                    <a:p>
                      <a:r>
                        <a:rPr lang="en-US" dirty="0" smtClean="0"/>
                        <a:t>Yalta (C,V), </a:t>
                      </a:r>
                      <a:r>
                        <a:rPr lang="en-US" dirty="0" err="1" smtClean="0"/>
                        <a:t>Jalta</a:t>
                      </a:r>
                      <a:r>
                        <a:rPr lang="en-US" dirty="0" smtClean="0"/>
                        <a:t> (C,V) </a:t>
                      </a:r>
                    </a:p>
                  </a:txBody>
                  <a:tcPr/>
                </a:tc>
              </a:tr>
              <a:tr h="442457">
                <a:tc>
                  <a:txBody>
                    <a:bodyPr/>
                    <a:lstStyle/>
                    <a:p>
                      <a:r>
                        <a:rPr lang="en-US" dirty="0" smtClean="0"/>
                        <a:t>Types</a:t>
                      </a:r>
                      <a:endParaRPr lang="en-US" dirty="0"/>
                    </a:p>
                  </a:txBody>
                  <a:tcPr/>
                </a:tc>
                <a:tc>
                  <a:txBody>
                    <a:bodyPr/>
                    <a:lstStyle/>
                    <a:p>
                      <a:r>
                        <a:rPr lang="en-US" dirty="0" smtClean="0"/>
                        <a:t>inhabited place(C), city (C)</a:t>
                      </a:r>
                    </a:p>
                  </a:txBody>
                  <a:tcPr/>
                </a:tc>
              </a:tr>
              <a:tr h="442457">
                <a:tc>
                  <a:txBody>
                    <a:bodyPr/>
                    <a:lstStyle/>
                    <a:p>
                      <a:r>
                        <a:rPr lang="en-US" dirty="0" smtClean="0"/>
                        <a:t>Position</a:t>
                      </a:r>
                      <a:endParaRPr lang="en-US" dirty="0"/>
                    </a:p>
                  </a:txBody>
                  <a:tcPr/>
                </a:tc>
                <a:tc>
                  <a:txBody>
                    <a:bodyPr/>
                    <a:lstStyle/>
                    <a:p>
                      <a:r>
                        <a:rPr lang="en-US" dirty="0" err="1" smtClean="0"/>
                        <a:t>Lat</a:t>
                      </a:r>
                      <a:r>
                        <a:rPr lang="en-US" dirty="0" smtClean="0"/>
                        <a:t>: 44 30 </a:t>
                      </a:r>
                      <a:r>
                        <a:rPr lang="en-US" dirty="0" err="1" smtClean="0"/>
                        <a:t>N,Long</a:t>
                      </a:r>
                      <a:r>
                        <a:rPr lang="en-US" dirty="0" smtClean="0"/>
                        <a:t>: 034 10 E</a:t>
                      </a:r>
                    </a:p>
                  </a:txBody>
                  <a:tcPr/>
                </a:tc>
              </a:tr>
              <a:tr h="442457">
                <a:tc>
                  <a:txBody>
                    <a:bodyPr/>
                    <a:lstStyle/>
                    <a:p>
                      <a:r>
                        <a:rPr lang="en-US" dirty="0" smtClean="0"/>
                        <a:t>Hierarchy</a:t>
                      </a:r>
                      <a:endParaRPr lang="en-US" dirty="0"/>
                    </a:p>
                  </a:txBody>
                  <a:tcPr/>
                </a:tc>
                <a:tc>
                  <a:txBody>
                    <a:bodyPr/>
                    <a:lstStyle/>
                    <a:p>
                      <a:r>
                        <a:rPr lang="en-US" dirty="0" smtClean="0"/>
                        <a:t>Europe (continent) &lt;– </a:t>
                      </a:r>
                      <a:r>
                        <a:rPr lang="en-US" dirty="0" err="1" smtClean="0"/>
                        <a:t>Ukrayina</a:t>
                      </a:r>
                      <a:r>
                        <a:rPr lang="en-US" dirty="0" smtClean="0"/>
                        <a:t> (nation) &lt;– </a:t>
                      </a:r>
                      <a:r>
                        <a:rPr lang="en-US" dirty="0" err="1" smtClean="0"/>
                        <a:t>Krym</a:t>
                      </a:r>
                      <a:r>
                        <a:rPr lang="en-US" dirty="0" smtClean="0"/>
                        <a:t> (autonomous republic)</a:t>
                      </a:r>
                    </a:p>
                  </a:txBody>
                  <a:tcPr/>
                </a:tc>
              </a:tr>
              <a:tr h="442457">
                <a:tc>
                  <a:txBody>
                    <a:bodyPr/>
                    <a:lstStyle/>
                    <a:p>
                      <a:r>
                        <a:rPr lang="en-US" dirty="0" smtClean="0"/>
                        <a:t>Note</a:t>
                      </a:r>
                      <a:endParaRPr lang="en-US" dirty="0"/>
                    </a:p>
                  </a:txBody>
                  <a:tcPr/>
                </a:tc>
                <a:tc>
                  <a:txBody>
                    <a:bodyPr/>
                    <a:lstStyle/>
                    <a:p>
                      <a:r>
                        <a:rPr lang="en-US" dirty="0" smtClean="0"/>
                        <a:t>…Site of conference between Allied powers in WW II in 1945; ….</a:t>
                      </a:r>
                    </a:p>
                  </a:txBody>
                  <a:tcPr/>
                </a:tc>
              </a:tr>
              <a:tr h="442457">
                <a:tc>
                  <a:txBody>
                    <a:bodyPr/>
                    <a:lstStyle/>
                    <a:p>
                      <a:r>
                        <a:rPr lang="en-US" dirty="0" smtClean="0"/>
                        <a:t>Source</a:t>
                      </a:r>
                      <a:endParaRPr lang="en-US" dirty="0"/>
                    </a:p>
                  </a:txBody>
                  <a:tcPr/>
                </a:tc>
                <a:tc>
                  <a:txBody>
                    <a:bodyPr/>
                    <a:lstStyle/>
                    <a:p>
                      <a:r>
                        <a:rPr lang="en-US" dirty="0" smtClean="0"/>
                        <a:t>TGN, Thesaurus of Geographic Names</a:t>
                      </a:r>
                    </a:p>
                  </a:txBody>
                  <a:tcPr/>
                </a:tc>
              </a:tr>
            </a:tbl>
          </a:graphicData>
        </a:graphic>
      </p:graphicFrame>
      <p:cxnSp>
        <p:nvCxnSpPr>
          <p:cNvPr id="3" name="Elbow Connector 2"/>
          <p:cNvCxnSpPr>
            <a:stCxn id="228362" idx="0"/>
            <a:endCxn id="13" idx="0"/>
          </p:cNvCxnSpPr>
          <p:nvPr/>
        </p:nvCxnSpPr>
        <p:spPr>
          <a:xfrm rot="16200000" flipV="1">
            <a:off x="4253564" y="93702"/>
            <a:ext cx="1068363" cy="4379865"/>
          </a:xfrm>
          <a:prstGeom prst="bentConnector3">
            <a:avLst>
              <a:gd name="adj1" fmla="val 121397"/>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041571" y="1680811"/>
            <a:ext cx="736838" cy="369332"/>
          </a:xfrm>
          <a:prstGeom prst="rect">
            <a:avLst/>
          </a:prstGeom>
          <a:noFill/>
        </p:spPr>
        <p:txBody>
          <a:bodyPr wrap="none" rtlCol="0">
            <a:spAutoFit/>
          </a:bodyPr>
          <a:lstStyle/>
          <a:p>
            <a:r>
              <a:rPr lang="en-US" dirty="0" smtClean="0"/>
              <a:t>about</a:t>
            </a:r>
            <a:endParaRPr lang="en-US" dirty="0"/>
          </a:p>
        </p:txBody>
      </p:sp>
      <p:sp>
        <p:nvSpPr>
          <p:cNvPr id="17" name="TextBox 16"/>
          <p:cNvSpPr txBox="1"/>
          <p:nvPr/>
        </p:nvSpPr>
        <p:spPr>
          <a:xfrm>
            <a:off x="6521683" y="5470168"/>
            <a:ext cx="774571" cy="369332"/>
          </a:xfrm>
          <a:prstGeom prst="rect">
            <a:avLst/>
          </a:prstGeom>
          <a:noFill/>
        </p:spPr>
        <p:txBody>
          <a:bodyPr wrap="none" rtlCol="0">
            <a:spAutoFit/>
          </a:bodyPr>
          <a:lstStyle/>
          <a:p>
            <a:r>
              <a:rPr lang="en-US" dirty="0" smtClean="0"/>
              <a:t>Places</a:t>
            </a:r>
            <a:endParaRPr lang="en-US" dirty="0"/>
          </a:p>
        </p:txBody>
      </p:sp>
      <p:sp>
        <p:nvSpPr>
          <p:cNvPr id="18" name="TextBox 17"/>
          <p:cNvSpPr txBox="1"/>
          <p:nvPr/>
        </p:nvSpPr>
        <p:spPr>
          <a:xfrm>
            <a:off x="7249949" y="1232972"/>
            <a:ext cx="1313180" cy="923330"/>
          </a:xfrm>
          <a:prstGeom prst="rect">
            <a:avLst/>
          </a:prstGeom>
          <a:noFill/>
        </p:spPr>
        <p:txBody>
          <a:bodyPr wrap="none" rtlCol="0">
            <a:spAutoFit/>
          </a:bodyPr>
          <a:lstStyle/>
          <a:p>
            <a:r>
              <a:rPr lang="en-US" b="1" dirty="0" smtClean="0"/>
              <a:t>Standard:</a:t>
            </a:r>
          </a:p>
          <a:p>
            <a:r>
              <a:rPr lang="en-US" b="1" dirty="0" smtClean="0"/>
              <a:t>TGN OR</a:t>
            </a:r>
          </a:p>
          <a:p>
            <a:r>
              <a:rPr lang="en-US" b="1" dirty="0" err="1" smtClean="0"/>
              <a:t>Geonames</a:t>
            </a:r>
            <a:r>
              <a:rPr lang="en-US" b="1" dirty="0" smtClean="0"/>
              <a:t>?</a:t>
            </a:r>
            <a:endParaRPr lang="en-US" b="1" dirty="0"/>
          </a:p>
        </p:txBody>
      </p:sp>
    </p:spTree>
    <p:extLst>
      <p:ext uri="{BB962C8B-B14F-4D97-AF65-F5344CB8AC3E}">
        <p14:creationId xmlns:p14="http://schemas.microsoft.com/office/powerpoint/2010/main" val="41581857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p:cNvSpPr>
          <p:nvPr>
            <p:ph type="sldNum" sz="quarter" idx="4294967295"/>
          </p:nvPr>
        </p:nvSpPr>
        <p:spPr>
          <a:xfrm>
            <a:off x="6970161" y="118087"/>
            <a:ext cx="2057400" cy="36512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dirty="0"/>
          </a:p>
        </p:txBody>
      </p:sp>
      <p:sp>
        <p:nvSpPr>
          <p:cNvPr id="215" name="Shape 215"/>
          <p:cNvSpPr/>
          <p:nvPr/>
        </p:nvSpPr>
        <p:spPr>
          <a:xfrm>
            <a:off x="2311455" y="2125859"/>
            <a:ext cx="1302340" cy="788613"/>
          </a:xfrm>
          <a:prstGeom prst="rect">
            <a:avLst/>
          </a:prstGeom>
          <a:solidFill>
            <a:srgbClr val="063299"/>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Albero</a:t>
            </a:r>
          </a:p>
        </p:txBody>
      </p:sp>
      <p:sp>
        <p:nvSpPr>
          <p:cNvPr id="216" name="Shape 216"/>
          <p:cNvSpPr/>
          <p:nvPr/>
        </p:nvSpPr>
        <p:spPr>
          <a:xfrm>
            <a:off x="2311455" y="2920938"/>
            <a:ext cx="1302340" cy="788613"/>
          </a:xfrm>
          <a:prstGeom prst="rect">
            <a:avLst/>
          </a:prstGeom>
          <a:solidFill>
            <a:srgbClr val="063299"/>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Legno</a:t>
            </a:r>
          </a:p>
        </p:txBody>
      </p:sp>
      <p:sp>
        <p:nvSpPr>
          <p:cNvPr id="217" name="Shape 217"/>
          <p:cNvSpPr/>
          <p:nvPr/>
        </p:nvSpPr>
        <p:spPr>
          <a:xfrm>
            <a:off x="2311455" y="3716018"/>
            <a:ext cx="1302340" cy="788613"/>
          </a:xfrm>
          <a:prstGeom prst="rect">
            <a:avLst/>
          </a:prstGeom>
          <a:solidFill>
            <a:srgbClr val="063299"/>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Bosco</a:t>
            </a:r>
          </a:p>
        </p:txBody>
      </p:sp>
      <p:sp>
        <p:nvSpPr>
          <p:cNvPr id="218" name="Shape 218"/>
          <p:cNvSpPr/>
          <p:nvPr/>
        </p:nvSpPr>
        <p:spPr>
          <a:xfrm>
            <a:off x="2311455" y="4525385"/>
            <a:ext cx="1302340" cy="788613"/>
          </a:xfrm>
          <a:prstGeom prst="rect">
            <a:avLst/>
          </a:prstGeom>
          <a:solidFill>
            <a:srgbClr val="063299"/>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Foresta</a:t>
            </a:r>
          </a:p>
        </p:txBody>
      </p:sp>
      <p:sp>
        <p:nvSpPr>
          <p:cNvPr id="219" name="Shape 219"/>
          <p:cNvSpPr/>
          <p:nvPr/>
        </p:nvSpPr>
        <p:spPr>
          <a:xfrm>
            <a:off x="3651289" y="2125859"/>
            <a:ext cx="1302340" cy="788613"/>
          </a:xfrm>
          <a:prstGeom prst="rect">
            <a:avLst/>
          </a:prstGeom>
          <a:solidFill>
            <a:srgbClr val="555E7C"/>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Arbre</a:t>
            </a:r>
          </a:p>
        </p:txBody>
      </p:sp>
      <p:sp>
        <p:nvSpPr>
          <p:cNvPr id="220" name="Shape 220"/>
          <p:cNvSpPr/>
          <p:nvPr/>
        </p:nvSpPr>
        <p:spPr>
          <a:xfrm>
            <a:off x="3651289" y="2920938"/>
            <a:ext cx="1302340" cy="1602354"/>
          </a:xfrm>
          <a:prstGeom prst="rect">
            <a:avLst/>
          </a:prstGeom>
          <a:solidFill>
            <a:srgbClr val="555E7C"/>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Bois</a:t>
            </a:r>
          </a:p>
        </p:txBody>
      </p:sp>
      <p:sp>
        <p:nvSpPr>
          <p:cNvPr id="221" name="Shape 221"/>
          <p:cNvSpPr/>
          <p:nvPr/>
        </p:nvSpPr>
        <p:spPr>
          <a:xfrm>
            <a:off x="3651289" y="4529757"/>
            <a:ext cx="1302340" cy="788613"/>
          </a:xfrm>
          <a:prstGeom prst="rect">
            <a:avLst/>
          </a:prstGeom>
          <a:solidFill>
            <a:srgbClr val="555E7C"/>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Forêt</a:t>
            </a:r>
          </a:p>
        </p:txBody>
      </p:sp>
      <p:sp>
        <p:nvSpPr>
          <p:cNvPr id="222" name="Shape 222"/>
          <p:cNvSpPr/>
          <p:nvPr/>
        </p:nvSpPr>
        <p:spPr>
          <a:xfrm>
            <a:off x="971621" y="2125859"/>
            <a:ext cx="1302340" cy="788613"/>
          </a:xfrm>
          <a:prstGeom prst="rect">
            <a:avLst/>
          </a:prstGeom>
          <a:solidFill>
            <a:srgbClr val="0279C6"/>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dirty="0">
                <a:latin typeface="Calibri" charset="0"/>
                <a:ea typeface="Calibri" charset="0"/>
                <a:cs typeface="Calibri" charset="0"/>
              </a:rPr>
              <a:t>Tree</a:t>
            </a:r>
          </a:p>
        </p:txBody>
      </p:sp>
      <p:sp>
        <p:nvSpPr>
          <p:cNvPr id="223" name="Shape 223"/>
          <p:cNvSpPr/>
          <p:nvPr/>
        </p:nvSpPr>
        <p:spPr>
          <a:xfrm>
            <a:off x="971621" y="2925700"/>
            <a:ext cx="1302340" cy="568298"/>
          </a:xfrm>
          <a:prstGeom prst="rect">
            <a:avLst/>
          </a:prstGeom>
          <a:solidFill>
            <a:srgbClr val="0279C6"/>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Timber</a:t>
            </a:r>
          </a:p>
        </p:txBody>
      </p:sp>
      <p:sp>
        <p:nvSpPr>
          <p:cNvPr id="224" name="Shape 224"/>
          <p:cNvSpPr/>
          <p:nvPr/>
        </p:nvSpPr>
        <p:spPr>
          <a:xfrm>
            <a:off x="971621" y="3500464"/>
            <a:ext cx="1302340" cy="972044"/>
          </a:xfrm>
          <a:prstGeom prst="rect">
            <a:avLst/>
          </a:prstGeom>
          <a:solidFill>
            <a:srgbClr val="0279C6"/>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Wood</a:t>
            </a:r>
          </a:p>
        </p:txBody>
      </p:sp>
      <p:sp>
        <p:nvSpPr>
          <p:cNvPr id="225" name="Shape 225"/>
          <p:cNvSpPr/>
          <p:nvPr/>
        </p:nvSpPr>
        <p:spPr>
          <a:xfrm>
            <a:off x="971621" y="4478974"/>
            <a:ext cx="1302340" cy="830261"/>
          </a:xfrm>
          <a:prstGeom prst="rect">
            <a:avLst/>
          </a:prstGeom>
          <a:solidFill>
            <a:srgbClr val="0279C6"/>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Forest</a:t>
            </a:r>
          </a:p>
        </p:txBody>
      </p:sp>
      <p:sp>
        <p:nvSpPr>
          <p:cNvPr id="226" name="Shape 226"/>
          <p:cNvSpPr/>
          <p:nvPr/>
        </p:nvSpPr>
        <p:spPr>
          <a:xfrm>
            <a:off x="4991124" y="2125859"/>
            <a:ext cx="1302340" cy="788613"/>
          </a:xfrm>
          <a:prstGeom prst="rect">
            <a:avLst/>
          </a:prstGeom>
          <a:solidFill>
            <a:srgbClr val="9C3723"/>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Baum</a:t>
            </a:r>
          </a:p>
        </p:txBody>
      </p:sp>
      <p:sp>
        <p:nvSpPr>
          <p:cNvPr id="227" name="Shape 227"/>
          <p:cNvSpPr/>
          <p:nvPr/>
        </p:nvSpPr>
        <p:spPr>
          <a:xfrm>
            <a:off x="4991124" y="2920938"/>
            <a:ext cx="1302340" cy="1282363"/>
          </a:xfrm>
          <a:prstGeom prst="rect">
            <a:avLst/>
          </a:prstGeom>
          <a:solidFill>
            <a:srgbClr val="9C3723">
              <a:alpha val="76531"/>
            </a:srgbClr>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Holz</a:t>
            </a:r>
          </a:p>
        </p:txBody>
      </p:sp>
      <p:sp>
        <p:nvSpPr>
          <p:cNvPr id="228" name="Shape 228"/>
          <p:cNvSpPr/>
          <p:nvPr/>
        </p:nvSpPr>
        <p:spPr>
          <a:xfrm>
            <a:off x="4991124" y="4236983"/>
            <a:ext cx="1302340" cy="1080575"/>
          </a:xfrm>
          <a:prstGeom prst="rect">
            <a:avLst/>
          </a:prstGeom>
          <a:solidFill>
            <a:srgbClr val="9C3723"/>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Wald</a:t>
            </a:r>
          </a:p>
        </p:txBody>
      </p:sp>
      <p:sp>
        <p:nvSpPr>
          <p:cNvPr id="229" name="Shape 229"/>
          <p:cNvSpPr/>
          <p:nvPr/>
        </p:nvSpPr>
        <p:spPr>
          <a:xfrm>
            <a:off x="7674031" y="2133086"/>
            <a:ext cx="835601" cy="2117039"/>
          </a:xfrm>
          <a:prstGeom prst="rect">
            <a:avLst/>
          </a:prstGeom>
          <a:solidFill>
            <a:srgbClr val="941751"/>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Trae</a:t>
            </a:r>
          </a:p>
        </p:txBody>
      </p:sp>
      <p:sp>
        <p:nvSpPr>
          <p:cNvPr id="230" name="Shape 230"/>
          <p:cNvSpPr/>
          <p:nvPr/>
        </p:nvSpPr>
        <p:spPr>
          <a:xfrm>
            <a:off x="8111654" y="3445379"/>
            <a:ext cx="835601" cy="1863382"/>
          </a:xfrm>
          <a:prstGeom prst="rect">
            <a:avLst/>
          </a:prstGeom>
          <a:solidFill>
            <a:srgbClr val="941751"/>
          </a:solidFill>
          <a:ln w="12700">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Skov</a:t>
            </a:r>
          </a:p>
        </p:txBody>
      </p:sp>
      <p:pic>
        <p:nvPicPr>
          <p:cNvPr id="231" name="pasted-image.tiff"/>
          <p:cNvPicPr>
            <a:picLocks noChangeAspect="1"/>
          </p:cNvPicPr>
          <p:nvPr/>
        </p:nvPicPr>
        <p:blipFill>
          <a:blip r:embed="rId3">
            <a:extLst/>
          </a:blip>
          <a:stretch>
            <a:fillRect/>
          </a:stretch>
        </p:blipFill>
        <p:spPr>
          <a:xfrm>
            <a:off x="2715736" y="1529609"/>
            <a:ext cx="493778" cy="493778"/>
          </a:xfrm>
          <a:prstGeom prst="rect">
            <a:avLst/>
          </a:prstGeom>
          <a:ln w="12700">
            <a:miter lim="400000"/>
          </a:ln>
        </p:spPr>
      </p:pic>
      <p:pic>
        <p:nvPicPr>
          <p:cNvPr id="232" name="pasted-image.tiff"/>
          <p:cNvPicPr>
            <a:picLocks noChangeAspect="1"/>
          </p:cNvPicPr>
          <p:nvPr/>
        </p:nvPicPr>
        <p:blipFill>
          <a:blip r:embed="rId4">
            <a:extLst/>
          </a:blip>
          <a:stretch>
            <a:fillRect/>
          </a:stretch>
        </p:blipFill>
        <p:spPr>
          <a:xfrm>
            <a:off x="7795291" y="1541848"/>
            <a:ext cx="493778" cy="493778"/>
          </a:xfrm>
          <a:prstGeom prst="rect">
            <a:avLst/>
          </a:prstGeom>
          <a:ln w="12700">
            <a:miter lim="400000"/>
          </a:ln>
        </p:spPr>
      </p:pic>
      <p:pic>
        <p:nvPicPr>
          <p:cNvPr id="233" name="pasted-image.tiff"/>
          <p:cNvPicPr>
            <a:picLocks noChangeAspect="1"/>
          </p:cNvPicPr>
          <p:nvPr/>
        </p:nvPicPr>
        <p:blipFill>
          <a:blip r:embed="rId5">
            <a:extLst/>
          </a:blip>
          <a:stretch>
            <a:fillRect/>
          </a:stretch>
        </p:blipFill>
        <p:spPr>
          <a:xfrm>
            <a:off x="1375902" y="1529609"/>
            <a:ext cx="493778" cy="493778"/>
          </a:xfrm>
          <a:prstGeom prst="rect">
            <a:avLst/>
          </a:prstGeom>
          <a:ln w="12700">
            <a:miter lim="400000"/>
          </a:ln>
        </p:spPr>
      </p:pic>
      <p:pic>
        <p:nvPicPr>
          <p:cNvPr id="234" name="pasted-image.tiff"/>
          <p:cNvPicPr>
            <a:picLocks noChangeAspect="1"/>
          </p:cNvPicPr>
          <p:nvPr/>
        </p:nvPicPr>
        <p:blipFill>
          <a:blip r:embed="rId6">
            <a:extLst/>
          </a:blip>
          <a:stretch>
            <a:fillRect/>
          </a:stretch>
        </p:blipFill>
        <p:spPr>
          <a:xfrm>
            <a:off x="5395405" y="1529609"/>
            <a:ext cx="493778" cy="493778"/>
          </a:xfrm>
          <a:prstGeom prst="rect">
            <a:avLst/>
          </a:prstGeom>
          <a:ln w="12700">
            <a:miter lim="400000"/>
          </a:ln>
        </p:spPr>
      </p:pic>
      <p:pic>
        <p:nvPicPr>
          <p:cNvPr id="235" name="pasted-image.tiff"/>
          <p:cNvPicPr>
            <a:picLocks noChangeAspect="1"/>
          </p:cNvPicPr>
          <p:nvPr/>
        </p:nvPicPr>
        <p:blipFill>
          <a:blip r:embed="rId7">
            <a:extLst/>
          </a:blip>
          <a:stretch>
            <a:fillRect/>
          </a:stretch>
        </p:blipFill>
        <p:spPr>
          <a:xfrm>
            <a:off x="4055570" y="1529609"/>
            <a:ext cx="493778" cy="493778"/>
          </a:xfrm>
          <a:prstGeom prst="rect">
            <a:avLst/>
          </a:prstGeom>
          <a:ln w="12700">
            <a:miter lim="400000"/>
          </a:ln>
        </p:spPr>
      </p:pic>
      <p:sp>
        <p:nvSpPr>
          <p:cNvPr id="238" name="Shape 238"/>
          <p:cNvSpPr/>
          <p:nvPr/>
        </p:nvSpPr>
        <p:spPr>
          <a:xfrm>
            <a:off x="6330958" y="2125859"/>
            <a:ext cx="1302340" cy="788613"/>
          </a:xfrm>
          <a:prstGeom prst="rect">
            <a:avLst/>
          </a:prstGeom>
          <a:solidFill>
            <a:srgbClr val="531B93">
              <a:alpha val="56165"/>
            </a:srgbClr>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Baum</a:t>
            </a:r>
          </a:p>
        </p:txBody>
      </p:sp>
      <p:pic>
        <p:nvPicPr>
          <p:cNvPr id="239" name="pasted-image.tiff"/>
          <p:cNvPicPr>
            <a:picLocks noChangeAspect="1"/>
          </p:cNvPicPr>
          <p:nvPr/>
        </p:nvPicPr>
        <p:blipFill>
          <a:blip r:embed="rId8">
            <a:alphaModFix amt="56165"/>
            <a:extLst/>
          </a:blip>
          <a:stretch>
            <a:fillRect/>
          </a:stretch>
        </p:blipFill>
        <p:spPr>
          <a:xfrm>
            <a:off x="6697979" y="1492349"/>
            <a:ext cx="568298" cy="568298"/>
          </a:xfrm>
          <a:prstGeom prst="rect">
            <a:avLst/>
          </a:prstGeom>
          <a:ln w="12700">
            <a:miter lim="400000"/>
          </a:ln>
        </p:spPr>
      </p:pic>
      <p:sp>
        <p:nvSpPr>
          <p:cNvPr id="28"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Source of Fuzziness: language</a:t>
            </a:r>
            <a:endParaRPr lang="en-US" dirty="0"/>
          </a:p>
        </p:txBody>
      </p:sp>
    </p:spTree>
    <p:extLst>
      <p:ext uri="{BB962C8B-B14F-4D97-AF65-F5344CB8AC3E}">
        <p14:creationId xmlns:p14="http://schemas.microsoft.com/office/powerpoint/2010/main" val="470580888"/>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 name="pasted-image.tiff"/>
          <p:cNvPicPr>
            <a:picLocks noChangeAspect="1"/>
          </p:cNvPicPr>
          <p:nvPr/>
        </p:nvPicPr>
        <p:blipFill>
          <a:blip r:embed="rId3">
            <a:extLst/>
          </a:blip>
          <a:srcRect r="1487"/>
          <a:stretch>
            <a:fillRect/>
          </a:stretch>
        </p:blipFill>
        <p:spPr>
          <a:xfrm>
            <a:off x="1334241" y="2918688"/>
            <a:ext cx="2844891" cy="2165884"/>
          </a:xfrm>
          <a:prstGeom prst="rect">
            <a:avLst/>
          </a:prstGeom>
          <a:ln w="25400">
            <a:miter lim="400000"/>
          </a:ln>
          <a:effectLst>
            <a:outerShdw blurRad="355600" dist="177800" dir="5400000" rotWithShape="0">
              <a:srgbClr val="000000">
                <a:alpha val="70000"/>
              </a:srgbClr>
            </a:outerShdw>
          </a:effectLst>
        </p:spPr>
      </p:pic>
      <p:pic>
        <p:nvPicPr>
          <p:cNvPr id="701" name="pasted-image.tiff"/>
          <p:cNvPicPr>
            <a:picLocks noChangeAspect="1"/>
          </p:cNvPicPr>
          <p:nvPr/>
        </p:nvPicPr>
        <p:blipFill>
          <a:blip r:embed="rId4">
            <a:extLst/>
          </a:blip>
          <a:stretch>
            <a:fillRect/>
          </a:stretch>
        </p:blipFill>
        <p:spPr>
          <a:xfrm>
            <a:off x="4967738" y="2918694"/>
            <a:ext cx="2842022" cy="2165884"/>
          </a:xfrm>
          <a:prstGeom prst="rect">
            <a:avLst/>
          </a:prstGeom>
          <a:ln w="25400">
            <a:miter lim="400000"/>
          </a:ln>
          <a:effectLst>
            <a:outerShdw blurRad="355600" dist="177800" dir="5400000" rotWithShape="0">
              <a:srgbClr val="000000">
                <a:alpha val="70000"/>
              </a:srgbClr>
            </a:outerShdw>
          </a:effectLst>
        </p:spPr>
      </p:pic>
      <p:sp>
        <p:nvSpPr>
          <p:cNvPr id="702" name="Shape 702"/>
          <p:cNvSpPr/>
          <p:nvPr/>
        </p:nvSpPr>
        <p:spPr>
          <a:xfrm>
            <a:off x="4000752" y="1685218"/>
            <a:ext cx="965134" cy="417953"/>
          </a:xfrm>
          <a:prstGeom prst="roundRect">
            <a:avLst>
              <a:gd name="adj" fmla="val 21333"/>
            </a:avLst>
          </a:prstGeom>
          <a:solidFill>
            <a:srgbClr val="06329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defRPr sz="4000">
                <a:solidFill>
                  <a:schemeClr val="accent2">
                    <a:hueOff val="-8335900"/>
                    <a:satOff val="-99999"/>
                    <a:lumOff val="73354"/>
                  </a:schemeClr>
                </a:solidFill>
                <a:latin typeface="Gill Sans SemiBold"/>
                <a:ea typeface="Gill Sans SemiBold"/>
                <a:cs typeface="Gill Sans SemiBold"/>
                <a:sym typeface="Gill Sans SemiBold"/>
              </a:defRPr>
            </a:lvl1pPr>
          </a:lstStyle>
          <a:p>
            <a:pPr algn="ctr"/>
            <a:r>
              <a:rPr sz="1500" dirty="0">
                <a:latin typeface="Calibri" charset="0"/>
                <a:ea typeface="Calibri" charset="0"/>
                <a:cs typeface="Calibri" charset="0"/>
              </a:rPr>
              <a:t>Bank</a:t>
            </a:r>
          </a:p>
        </p:txBody>
      </p:sp>
      <p:sp>
        <p:nvSpPr>
          <p:cNvPr id="703" name="Shape 703"/>
          <p:cNvSpPr/>
          <p:nvPr/>
        </p:nvSpPr>
        <p:spPr>
          <a:xfrm flipV="1">
            <a:off x="3605572" y="2152107"/>
            <a:ext cx="799154" cy="649026"/>
          </a:xfrm>
          <a:prstGeom prst="line">
            <a:avLst/>
          </a:prstGeom>
          <a:ln w="50800">
            <a:solidFill>
              <a:srgbClr val="555E7C"/>
            </a:solidFill>
            <a:miter lim="400000"/>
            <a:headEnd type="triangle"/>
          </a:ln>
        </p:spPr>
        <p:txBody>
          <a:bodyPr lIns="26789" tIns="26789" rIns="26789" bIns="26789" anchor="ctr"/>
          <a:lstStyle/>
          <a:p>
            <a:pPr>
              <a:defRPr sz="3200"/>
            </a:pPr>
            <a:endParaRPr sz="1200"/>
          </a:p>
        </p:txBody>
      </p:sp>
      <p:sp>
        <p:nvSpPr>
          <p:cNvPr id="704" name="Shape 704"/>
          <p:cNvSpPr/>
          <p:nvPr/>
        </p:nvSpPr>
        <p:spPr>
          <a:xfrm flipH="1" flipV="1">
            <a:off x="4616020" y="2152107"/>
            <a:ext cx="799154" cy="649026"/>
          </a:xfrm>
          <a:prstGeom prst="line">
            <a:avLst/>
          </a:prstGeom>
          <a:ln w="50800">
            <a:solidFill>
              <a:srgbClr val="555E7C"/>
            </a:solidFill>
            <a:miter lim="400000"/>
            <a:headEnd type="triangle"/>
          </a:ln>
        </p:spPr>
        <p:txBody>
          <a:bodyPr lIns="26789" tIns="26789" rIns="26789" bIns="26789" anchor="ctr"/>
          <a:lstStyle/>
          <a:p>
            <a:pPr>
              <a:defRPr sz="3200"/>
            </a:pPr>
            <a:endParaRPr sz="1200"/>
          </a:p>
        </p:txBody>
      </p:sp>
      <p:sp>
        <p:nvSpPr>
          <p:cNvPr id="8"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Problem: homonym</a:t>
            </a:r>
          </a:p>
        </p:txBody>
      </p:sp>
    </p:spTree>
    <p:extLst>
      <p:ext uri="{BB962C8B-B14F-4D97-AF65-F5344CB8AC3E}">
        <p14:creationId xmlns:p14="http://schemas.microsoft.com/office/powerpoint/2010/main" val="152313466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p:nvPr/>
        </p:nvSpPr>
        <p:spPr>
          <a:xfrm>
            <a:off x="4000752" y="1685218"/>
            <a:ext cx="965134" cy="417953"/>
          </a:xfrm>
          <a:prstGeom prst="roundRect">
            <a:avLst>
              <a:gd name="adj" fmla="val 21333"/>
            </a:avLst>
          </a:prstGeom>
          <a:solidFill>
            <a:srgbClr val="06329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defRPr sz="4000">
                <a:solidFill>
                  <a:schemeClr val="accent2">
                    <a:hueOff val="-8335900"/>
                    <a:satOff val="-99999"/>
                    <a:lumOff val="73354"/>
                  </a:schemeClr>
                </a:solidFill>
                <a:latin typeface="Gill Sans SemiBold"/>
                <a:ea typeface="Gill Sans SemiBold"/>
                <a:cs typeface="Gill Sans SemiBold"/>
                <a:sym typeface="Gill Sans SemiBold"/>
              </a:defRPr>
            </a:lvl1pPr>
          </a:lstStyle>
          <a:p>
            <a:pPr algn="ctr"/>
            <a:r>
              <a:rPr sz="1500" dirty="0">
                <a:latin typeface="Calibri" charset="0"/>
                <a:ea typeface="Calibri" charset="0"/>
                <a:cs typeface="Calibri" charset="0"/>
              </a:rPr>
              <a:t>Warm</a:t>
            </a:r>
          </a:p>
        </p:txBody>
      </p:sp>
      <p:sp>
        <p:nvSpPr>
          <p:cNvPr id="712" name="Shape 712"/>
          <p:cNvSpPr/>
          <p:nvPr/>
        </p:nvSpPr>
        <p:spPr>
          <a:xfrm flipV="1">
            <a:off x="3605572" y="2152107"/>
            <a:ext cx="799154" cy="649026"/>
          </a:xfrm>
          <a:prstGeom prst="line">
            <a:avLst/>
          </a:prstGeom>
          <a:ln w="50800">
            <a:solidFill>
              <a:srgbClr val="555E7C"/>
            </a:solidFill>
            <a:miter lim="400000"/>
            <a:headEnd type="triangle"/>
          </a:ln>
        </p:spPr>
        <p:txBody>
          <a:bodyPr lIns="26789" tIns="26789" rIns="26789" bIns="26789" anchor="ctr"/>
          <a:lstStyle/>
          <a:p>
            <a:pPr>
              <a:defRPr sz="3200"/>
            </a:pPr>
            <a:endParaRPr sz="1200"/>
          </a:p>
        </p:txBody>
      </p:sp>
      <p:sp>
        <p:nvSpPr>
          <p:cNvPr id="713" name="Shape 713"/>
          <p:cNvSpPr/>
          <p:nvPr/>
        </p:nvSpPr>
        <p:spPr>
          <a:xfrm flipH="1" flipV="1">
            <a:off x="4616020" y="2152107"/>
            <a:ext cx="799154" cy="649026"/>
          </a:xfrm>
          <a:prstGeom prst="line">
            <a:avLst/>
          </a:prstGeom>
          <a:ln w="50800">
            <a:solidFill>
              <a:srgbClr val="555E7C"/>
            </a:solidFill>
            <a:miter lim="400000"/>
            <a:headEnd type="triangle"/>
          </a:ln>
        </p:spPr>
        <p:txBody>
          <a:bodyPr lIns="26789" tIns="26789" rIns="26789" bIns="26789" anchor="ctr"/>
          <a:lstStyle/>
          <a:p>
            <a:pPr>
              <a:defRPr sz="3200"/>
            </a:pPr>
            <a:endParaRPr sz="1200"/>
          </a:p>
        </p:txBody>
      </p:sp>
      <p:pic>
        <p:nvPicPr>
          <p:cNvPr id="715" name="pasted-image.tiff"/>
          <p:cNvPicPr>
            <a:picLocks noChangeAspect="1"/>
          </p:cNvPicPr>
          <p:nvPr/>
        </p:nvPicPr>
        <p:blipFill>
          <a:blip r:embed="rId2">
            <a:extLst/>
          </a:blip>
          <a:stretch>
            <a:fillRect/>
          </a:stretch>
        </p:blipFill>
        <p:spPr>
          <a:xfrm>
            <a:off x="1023703" y="2985192"/>
            <a:ext cx="2874087" cy="1916058"/>
          </a:xfrm>
          <a:prstGeom prst="rect">
            <a:avLst/>
          </a:prstGeom>
          <a:ln w="12700">
            <a:miter lim="400000"/>
          </a:ln>
        </p:spPr>
      </p:pic>
      <p:pic>
        <p:nvPicPr>
          <p:cNvPr id="716" name="pasted-image.tiff"/>
          <p:cNvPicPr>
            <a:picLocks noChangeAspect="1"/>
          </p:cNvPicPr>
          <p:nvPr/>
        </p:nvPicPr>
        <p:blipFill>
          <a:blip r:embed="rId3">
            <a:extLst/>
          </a:blip>
          <a:stretch>
            <a:fillRect/>
          </a:stretch>
        </p:blipFill>
        <p:spPr>
          <a:xfrm>
            <a:off x="4695059" y="2933678"/>
            <a:ext cx="3028631" cy="2019087"/>
          </a:xfrm>
          <a:prstGeom prst="rect">
            <a:avLst/>
          </a:prstGeom>
          <a:ln w="12700">
            <a:miter lim="400000"/>
          </a:ln>
        </p:spPr>
      </p:pic>
      <p:sp>
        <p:nvSpPr>
          <p:cNvPr id="8"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Problem: </a:t>
            </a:r>
            <a:r>
              <a:rPr lang="en-US" dirty="0" err="1" smtClean="0"/>
              <a:t>polisemy</a:t>
            </a:r>
            <a:endParaRPr lang="en-US" dirty="0"/>
          </a:p>
        </p:txBody>
      </p:sp>
    </p:spTree>
    <p:extLst>
      <p:ext uri="{BB962C8B-B14F-4D97-AF65-F5344CB8AC3E}">
        <p14:creationId xmlns:p14="http://schemas.microsoft.com/office/powerpoint/2010/main" val="938430725"/>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a different approach</a:t>
            </a:r>
            <a:endParaRPr lang="en-US" dirty="0"/>
          </a:p>
        </p:txBody>
      </p:sp>
      <p:pic>
        <p:nvPicPr>
          <p:cNvPr id="3" name="Picture 2" descr="another-world-is-possibl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97000" y="1308100"/>
            <a:ext cx="6350000" cy="4241800"/>
          </a:xfrm>
          <a:prstGeom prst="rect">
            <a:avLst/>
          </a:prstGeom>
        </p:spPr>
      </p:pic>
    </p:spTree>
    <p:extLst>
      <p:ext uri="{BB962C8B-B14F-4D97-AF65-F5344CB8AC3E}">
        <p14:creationId xmlns:p14="http://schemas.microsoft.com/office/powerpoint/2010/main" val="4248593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dirty="0" smtClean="0"/>
              <a:t>How to create successful integrations?</a:t>
            </a:r>
            <a:endParaRPr lang="en-US" dirty="0"/>
          </a:p>
        </p:txBody>
      </p:sp>
      <p:sp>
        <p:nvSpPr>
          <p:cNvPr id="5" name="Text Placeholder 4"/>
          <p:cNvSpPr>
            <a:spLocks noGrp="1"/>
          </p:cNvSpPr>
          <p:nvPr>
            <p:ph type="body" idx="1"/>
          </p:nvPr>
        </p:nvSpPr>
        <p:spPr>
          <a:xfrm>
            <a:off x="457200" y="836712"/>
            <a:ext cx="4040188" cy="639762"/>
          </a:xfrm>
        </p:spPr>
        <p:txBody>
          <a:bodyPr/>
          <a:lstStyle/>
          <a:p>
            <a:r>
              <a:rPr lang="en-US" dirty="0" smtClean="0"/>
              <a:t>Schema Standard</a:t>
            </a:r>
            <a:endParaRPr lang="en-US" dirty="0"/>
          </a:p>
        </p:txBody>
      </p:sp>
      <p:sp>
        <p:nvSpPr>
          <p:cNvPr id="6" name="Content Placeholder 5"/>
          <p:cNvSpPr>
            <a:spLocks noGrp="1"/>
          </p:cNvSpPr>
          <p:nvPr>
            <p:ph sz="half" idx="2"/>
          </p:nvPr>
        </p:nvSpPr>
        <p:spPr>
          <a:xfrm>
            <a:off x="457200" y="1476474"/>
            <a:ext cx="4040188" cy="3951288"/>
          </a:xfrm>
        </p:spPr>
        <p:txBody>
          <a:bodyPr/>
          <a:lstStyle/>
          <a:p>
            <a:r>
              <a:rPr lang="en-US" dirty="0" smtClean="0"/>
              <a:t>Useful in a limited context where agreement can be had amongst all actors or enforced</a:t>
            </a:r>
          </a:p>
          <a:p>
            <a:r>
              <a:rPr lang="en-US" dirty="0" smtClean="0"/>
              <a:t>Useful for more limited contexts, where domain is relatively standardized and closed.</a:t>
            </a:r>
            <a:endParaRPr lang="en-US" dirty="0"/>
          </a:p>
        </p:txBody>
      </p:sp>
      <p:sp>
        <p:nvSpPr>
          <p:cNvPr id="7" name="Text Placeholder 6"/>
          <p:cNvSpPr>
            <a:spLocks noGrp="1"/>
          </p:cNvSpPr>
          <p:nvPr>
            <p:ph type="body" sz="quarter" idx="3"/>
          </p:nvPr>
        </p:nvSpPr>
        <p:spPr>
          <a:xfrm>
            <a:off x="4645025" y="836712"/>
            <a:ext cx="4041775" cy="639762"/>
          </a:xfrm>
        </p:spPr>
        <p:txBody>
          <a:bodyPr/>
          <a:lstStyle/>
          <a:p>
            <a:r>
              <a:rPr lang="en-US" dirty="0" smtClean="0"/>
              <a:t>Semantics-Ontology</a:t>
            </a:r>
            <a:endParaRPr lang="en-US" dirty="0"/>
          </a:p>
        </p:txBody>
      </p:sp>
      <p:sp>
        <p:nvSpPr>
          <p:cNvPr id="8" name="Content Placeholder 7"/>
          <p:cNvSpPr>
            <a:spLocks noGrp="1"/>
          </p:cNvSpPr>
          <p:nvPr>
            <p:ph sz="quarter" idx="4"/>
          </p:nvPr>
        </p:nvSpPr>
        <p:spPr>
          <a:xfrm>
            <a:off x="4645025" y="1476474"/>
            <a:ext cx="4041775" cy="3951288"/>
          </a:xfrm>
        </p:spPr>
        <p:txBody>
          <a:bodyPr/>
          <a:lstStyle/>
          <a:p>
            <a:r>
              <a:rPr lang="en-US" dirty="0" smtClean="0"/>
              <a:t>Useful when data to be covered is </a:t>
            </a:r>
            <a:r>
              <a:rPr lang="en-US" dirty="0" err="1" smtClean="0"/>
              <a:t>heterogenous</a:t>
            </a:r>
            <a:endParaRPr lang="en-US" dirty="0" smtClean="0"/>
          </a:p>
          <a:p>
            <a:r>
              <a:rPr lang="en-US" dirty="0" smtClean="0"/>
              <a:t>Useful when teams are dispersed</a:t>
            </a:r>
          </a:p>
          <a:p>
            <a:r>
              <a:rPr lang="en-US" dirty="0" smtClean="0"/>
              <a:t>Useful when tools are necessarily diverse</a:t>
            </a:r>
          </a:p>
          <a:p>
            <a:r>
              <a:rPr lang="en-US" dirty="0" smtClean="0"/>
              <a:t>Can/should be combined with standards</a:t>
            </a:r>
            <a:endParaRPr lang="en-US" dirty="0"/>
          </a:p>
        </p:txBody>
      </p:sp>
      <p:pic>
        <p:nvPicPr>
          <p:cNvPr id="9" name="Picture 8" descr="top-come-together-covers-16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4365104"/>
            <a:ext cx="3888432" cy="1881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0495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4624"/>
            <a:ext cx="7886700" cy="1325563"/>
          </a:xfrm>
        </p:spPr>
        <p:txBody>
          <a:bodyPr>
            <a:normAutofit/>
          </a:bodyPr>
          <a:lstStyle/>
          <a:p>
            <a:r>
              <a:rPr lang="en-US" dirty="0"/>
              <a:t>What is an ontology? (What is it not?</a:t>
            </a:r>
            <a:r>
              <a:rPr lang="en-US" dirty="0" smtClean="0"/>
              <a:t>)</a:t>
            </a:r>
            <a:endParaRPr lang="en-US" dirty="0"/>
          </a:p>
        </p:txBody>
      </p:sp>
      <p:pic>
        <p:nvPicPr>
          <p:cNvPr id="6" name="Content Placeholder 5" descr="The_Human_Condition_1935.jpg"/>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5576" y="1379955"/>
            <a:ext cx="3024336" cy="4097007"/>
          </a:xfrm>
        </p:spPr>
      </p:pic>
      <p:sp>
        <p:nvSpPr>
          <p:cNvPr id="5" name="Content Placeholder 4"/>
          <p:cNvSpPr>
            <a:spLocks noGrp="1"/>
          </p:cNvSpPr>
          <p:nvPr>
            <p:ph sz="half" idx="2"/>
          </p:nvPr>
        </p:nvSpPr>
        <p:spPr/>
        <p:txBody>
          <a:bodyPr>
            <a:normAutofit/>
          </a:bodyPr>
          <a:lstStyle/>
          <a:p>
            <a:r>
              <a:rPr lang="en-US" dirty="0" smtClean="0"/>
              <a:t>A window / frame which allows expression of the world according to the kinds of statements used by a domain(s)</a:t>
            </a:r>
          </a:p>
          <a:p>
            <a:r>
              <a:rPr lang="en-US" dirty="0" smtClean="0"/>
              <a:t>Not </a:t>
            </a:r>
            <a:r>
              <a:rPr lang="en-US" dirty="0"/>
              <a:t>a description of the world as such </a:t>
            </a:r>
            <a:br>
              <a:rPr lang="en-US" dirty="0"/>
            </a:br>
            <a:r>
              <a:rPr lang="en-US" dirty="0" smtClean="0"/>
              <a:t>(</a:t>
            </a:r>
            <a:r>
              <a:rPr lang="en-US" dirty="0"/>
              <a:t>not Ontology</a:t>
            </a:r>
            <a:r>
              <a:rPr lang="en-US" dirty="0" smtClean="0"/>
              <a:t>)</a:t>
            </a:r>
          </a:p>
          <a:p>
            <a:r>
              <a:rPr lang="en-US" dirty="0" smtClean="0"/>
              <a:t>Plural not singular</a:t>
            </a:r>
          </a:p>
          <a:p>
            <a:r>
              <a:rPr lang="en-US" dirty="0" smtClean="0"/>
              <a:t>Heidegger’s ‘domain ontology’</a:t>
            </a:r>
          </a:p>
        </p:txBody>
      </p:sp>
    </p:spTree>
    <p:extLst>
      <p:ext uri="{BB962C8B-B14F-4D97-AF65-F5344CB8AC3E}">
        <p14:creationId xmlns:p14="http://schemas.microsoft.com/office/powerpoint/2010/main" val="42219989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an ontology? (What is it not?)</a:t>
            </a:r>
            <a:endParaRPr lang="en-US" dirty="0"/>
          </a:p>
        </p:txBody>
      </p:sp>
      <p:sp>
        <p:nvSpPr>
          <p:cNvPr id="3" name="Content Placeholder 2"/>
          <p:cNvSpPr>
            <a:spLocks noGrp="1"/>
          </p:cNvSpPr>
          <p:nvPr>
            <p:ph sz="half" idx="1"/>
          </p:nvPr>
        </p:nvSpPr>
        <p:spPr/>
        <p:txBody>
          <a:bodyPr>
            <a:normAutofit/>
          </a:bodyPr>
          <a:lstStyle/>
          <a:p>
            <a:r>
              <a:rPr lang="en-US" dirty="0" smtClean="0"/>
              <a:t>Mix of computer science and philosophy</a:t>
            </a:r>
          </a:p>
          <a:p>
            <a:r>
              <a:rPr lang="en-US" dirty="0" smtClean="0"/>
              <a:t>Bridge between computer science world and data producers/researchers</a:t>
            </a:r>
            <a:endParaRPr lang="en-CA" dirty="0" smtClean="0"/>
          </a:p>
          <a:p>
            <a:r>
              <a:rPr lang="en-US" dirty="0" smtClean="0"/>
              <a:t>Formalization of knowledge domain</a:t>
            </a:r>
          </a:p>
          <a:p>
            <a:r>
              <a:rPr lang="en-US" dirty="0" smtClean="0"/>
              <a:t>Bound to a reality</a:t>
            </a:r>
            <a:endParaRPr lang="en-CA" dirty="0" smtClean="0"/>
          </a:p>
          <a:p>
            <a:r>
              <a:rPr lang="en-US" dirty="0" smtClean="0"/>
              <a:t>Creates a </a:t>
            </a:r>
            <a:r>
              <a:rPr lang="en-US" i="1" dirty="0" smtClean="0"/>
              <a:t>lingua franca</a:t>
            </a:r>
          </a:p>
          <a:p>
            <a:r>
              <a:rPr lang="en-US" dirty="0" smtClean="0"/>
              <a:t>Machine </a:t>
            </a:r>
            <a:r>
              <a:rPr lang="en-US" dirty="0" err="1" smtClean="0"/>
              <a:t>Processable</a:t>
            </a:r>
            <a:r>
              <a:rPr lang="en-US" dirty="0" smtClean="0"/>
              <a:t>, Human Readable</a:t>
            </a:r>
            <a:endParaRPr lang="en-CA" dirty="0" smtClean="0"/>
          </a:p>
        </p:txBody>
      </p:sp>
      <p:pic>
        <p:nvPicPr>
          <p:cNvPr id="5" name="Content Placeholder 4" descr="leibnez.jpg"/>
          <p:cNvPicPr>
            <a:picLocks noGrp="1" noChangeAspect="1"/>
          </p:cNvPicPr>
          <p:nvPr>
            <p:ph sz="half" idx="2"/>
          </p:nvPr>
        </p:nvPicPr>
        <p:blipFill>
          <a:blip r:embed="rId2">
            <a:extLst>
              <a:ext uri="{28A0092B-C50C-407E-A947-70E740481C1C}">
                <a14:useLocalDpi xmlns:a14="http://schemas.microsoft.com/office/drawing/2010/main" val="0"/>
              </a:ext>
            </a:extLst>
          </a:blip>
          <a:srcRect t="-80103" b="-80103"/>
          <a:stretch>
            <a:fillRect/>
          </a:stretch>
        </p:blipFill>
        <p:spPr>
          <a:xfrm>
            <a:off x="4408714" y="67128"/>
            <a:ext cx="4653642" cy="5215226"/>
          </a:xfrm>
        </p:spPr>
      </p:pic>
      <p:pic>
        <p:nvPicPr>
          <p:cNvPr id="6" name="Shape 108" descr="o-GRINDHOUSE-WETWARE-facebook.jpg"/>
          <p:cNvPicPr preferRelativeResize="0"/>
          <p:nvPr/>
        </p:nvPicPr>
        <p:blipFill>
          <a:blip r:embed="rId3">
            <a:alphaModFix/>
          </a:blip>
          <a:stretch>
            <a:fillRect/>
          </a:stretch>
        </p:blipFill>
        <p:spPr>
          <a:xfrm>
            <a:off x="4726800" y="3933056"/>
            <a:ext cx="3877648" cy="23088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22216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52120" y="1098623"/>
            <a:ext cx="1628800" cy="1628800"/>
          </a:xfrm>
          <a:prstGeom prst="rect">
            <a:avLst/>
          </a:prstGeom>
        </p:spPr>
      </p:pic>
      <p:pic>
        <p:nvPicPr>
          <p:cNvPr id="5" name="Picture 4"/>
          <p:cNvPicPr>
            <a:picLocks noChangeAspect="1"/>
          </p:cNvPicPr>
          <p:nvPr/>
        </p:nvPicPr>
        <p:blipFill>
          <a:blip r:embed="rId3"/>
          <a:stretch>
            <a:fillRect/>
          </a:stretch>
        </p:blipFill>
        <p:spPr>
          <a:xfrm>
            <a:off x="1331640" y="1107731"/>
            <a:ext cx="1619692" cy="16196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504" y="400738"/>
            <a:ext cx="1561965" cy="57289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686" y="426807"/>
            <a:ext cx="795846" cy="528539"/>
          </a:xfrm>
          <a:prstGeom prst="rect">
            <a:avLst/>
          </a:prstGeom>
        </p:spPr>
      </p:pic>
      <p:sp>
        <p:nvSpPr>
          <p:cNvPr id="10" name="TextBox 9"/>
          <p:cNvSpPr txBox="1"/>
          <p:nvPr/>
        </p:nvSpPr>
        <p:spPr>
          <a:xfrm>
            <a:off x="922827" y="2885805"/>
            <a:ext cx="2929093" cy="2246769"/>
          </a:xfrm>
          <a:prstGeom prst="rect">
            <a:avLst/>
          </a:prstGeom>
          <a:noFill/>
        </p:spPr>
        <p:txBody>
          <a:bodyPr wrap="square" rtlCol="0">
            <a:spAutoFit/>
          </a:bodyPr>
          <a:lstStyle/>
          <a:p>
            <a:pPr marL="342900" indent="-342900">
              <a:buFont typeface="Arial" charset="0"/>
              <a:buChar char="•"/>
            </a:pPr>
            <a:endParaRPr lang="en-US" sz="2000" dirty="0"/>
          </a:p>
          <a:p>
            <a:pPr marL="342900" indent="-342900">
              <a:buFont typeface="Arial" charset="0"/>
              <a:buChar char="•"/>
            </a:pPr>
            <a:r>
              <a:rPr lang="en-US" sz="2000" dirty="0" smtClean="0"/>
              <a:t>Data Engineering</a:t>
            </a:r>
          </a:p>
          <a:p>
            <a:pPr marL="342900" indent="-342900">
              <a:buFont typeface="Arial" charset="0"/>
              <a:buChar char="•"/>
            </a:pPr>
            <a:r>
              <a:rPr lang="en-US" sz="2000" dirty="0" smtClean="0"/>
              <a:t>Cultural Heritage</a:t>
            </a:r>
          </a:p>
          <a:p>
            <a:pPr marL="342900" indent="-342900">
              <a:buFont typeface="Arial" charset="0"/>
              <a:buChar char="•"/>
            </a:pPr>
            <a:r>
              <a:rPr lang="en-US" sz="2000" dirty="0" smtClean="0"/>
              <a:t>Open Data</a:t>
            </a:r>
          </a:p>
          <a:p>
            <a:pPr marL="342900" indent="-342900">
              <a:buFont typeface="Arial" charset="0"/>
              <a:buChar char="•"/>
            </a:pPr>
            <a:r>
              <a:rPr lang="en-US" sz="2000" dirty="0" smtClean="0"/>
              <a:t>Ontology &amp; Semantics</a:t>
            </a:r>
          </a:p>
          <a:p>
            <a:pPr marL="342900" indent="-342900">
              <a:buFont typeface="Arial" charset="0"/>
              <a:buChar char="•"/>
            </a:pPr>
            <a:r>
              <a:rPr lang="en-US" sz="2000" dirty="0" smtClean="0"/>
              <a:t>Data Provenance</a:t>
            </a:r>
          </a:p>
          <a:p>
            <a:pPr marL="342900" indent="-342900">
              <a:buFont typeface="Arial" charset="0"/>
              <a:buChar char="•"/>
            </a:pPr>
            <a:endParaRPr lang="en-US" sz="2000" dirty="0" smtClean="0"/>
          </a:p>
        </p:txBody>
      </p:sp>
      <p:sp>
        <p:nvSpPr>
          <p:cNvPr id="11" name="TextBox 10"/>
          <p:cNvSpPr txBox="1"/>
          <p:nvPr/>
        </p:nvSpPr>
        <p:spPr>
          <a:xfrm>
            <a:off x="5148064" y="2885805"/>
            <a:ext cx="3214700" cy="2246769"/>
          </a:xfrm>
          <a:prstGeom prst="rect">
            <a:avLst/>
          </a:prstGeom>
          <a:noFill/>
        </p:spPr>
        <p:txBody>
          <a:bodyPr wrap="square" rtlCol="0">
            <a:spAutoFit/>
          </a:bodyPr>
          <a:lstStyle/>
          <a:p>
            <a:pPr marL="342900" indent="-342900">
              <a:buFont typeface="Arial" charset="0"/>
              <a:buChar char="•"/>
            </a:pPr>
            <a:endParaRPr lang="en-US" sz="2000" dirty="0"/>
          </a:p>
          <a:p>
            <a:pPr marL="342900" indent="-342900">
              <a:buFont typeface="Arial" charset="0"/>
              <a:buChar char="•"/>
            </a:pPr>
            <a:r>
              <a:rPr lang="en-US" sz="2000" dirty="0" smtClean="0"/>
              <a:t>Data Mapping</a:t>
            </a:r>
          </a:p>
          <a:p>
            <a:pPr marL="342900" indent="-342900">
              <a:buFont typeface="Arial" charset="0"/>
              <a:buChar char="•"/>
            </a:pPr>
            <a:r>
              <a:rPr lang="en-US" sz="2000" dirty="0" smtClean="0"/>
              <a:t>Philosophy</a:t>
            </a:r>
          </a:p>
          <a:p>
            <a:pPr marL="342900" indent="-342900">
              <a:buFont typeface="Arial" charset="0"/>
              <a:buChar char="•"/>
            </a:pPr>
            <a:r>
              <a:rPr lang="en-US" sz="2000" dirty="0" smtClean="0"/>
              <a:t>Data structure</a:t>
            </a:r>
          </a:p>
          <a:p>
            <a:pPr marL="342900" indent="-342900">
              <a:buFont typeface="Arial" charset="0"/>
              <a:buChar char="•"/>
            </a:pPr>
            <a:r>
              <a:rPr lang="en-US" sz="2000" dirty="0"/>
              <a:t>Ontology &amp; </a:t>
            </a:r>
            <a:r>
              <a:rPr lang="en-US" sz="2000" dirty="0" smtClean="0"/>
              <a:t>Semantics</a:t>
            </a:r>
          </a:p>
          <a:p>
            <a:pPr marL="342900" indent="-342900">
              <a:buFont typeface="Arial" charset="0"/>
              <a:buChar char="•"/>
            </a:pPr>
            <a:r>
              <a:rPr lang="en-US" sz="2000" dirty="0" smtClean="0"/>
              <a:t>Data Provenance</a:t>
            </a:r>
          </a:p>
          <a:p>
            <a:pPr marL="342900" indent="-342900">
              <a:buFont typeface="Arial" charset="0"/>
              <a:buChar char="•"/>
            </a:pPr>
            <a:endParaRPr lang="en-US" sz="2000" dirty="0" smtClean="0"/>
          </a:p>
        </p:txBody>
      </p:sp>
    </p:spTree>
    <p:extLst>
      <p:ext uri="{BB962C8B-B14F-4D97-AF65-F5344CB8AC3E}">
        <p14:creationId xmlns:p14="http://schemas.microsoft.com/office/powerpoint/2010/main" val="13392584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17600"/>
            <a:ext cx="8520600" cy="943200"/>
          </a:xfrm>
          <a:prstGeom prst="rect">
            <a:avLst/>
          </a:prstGeom>
        </p:spPr>
        <p:txBody>
          <a:bodyPr lIns="91425" tIns="91425" rIns="91425" bIns="91425" anchor="t" anchorCtr="0">
            <a:noAutofit/>
          </a:bodyPr>
          <a:lstStyle/>
          <a:p>
            <a:pPr lvl="0" rtl="0">
              <a:spcBef>
                <a:spcPts val="0"/>
              </a:spcBef>
              <a:buNone/>
            </a:pPr>
            <a:r>
              <a:rPr lang="en-GB" dirty="0"/>
              <a:t>What kind of data </a:t>
            </a:r>
            <a:r>
              <a:rPr lang="en-GB" dirty="0" smtClean="0"/>
              <a:t>can a formal ontology produce?</a:t>
            </a:r>
            <a:endParaRPr lang="en-GB" dirty="0"/>
          </a:p>
        </p:txBody>
      </p:sp>
      <p:grpSp>
        <p:nvGrpSpPr>
          <p:cNvPr id="105" name="Shape 105"/>
          <p:cNvGrpSpPr/>
          <p:nvPr/>
        </p:nvGrpSpPr>
        <p:grpSpPr>
          <a:xfrm>
            <a:off x="311700" y="1700808"/>
            <a:ext cx="4719000" cy="3378475"/>
            <a:chOff x="1902575" y="1245281"/>
            <a:chExt cx="4719000" cy="2533856"/>
          </a:xfrm>
        </p:grpSpPr>
        <p:sp>
          <p:nvSpPr>
            <p:cNvPr id="106" name="Shape 106"/>
            <p:cNvSpPr/>
            <p:nvPr/>
          </p:nvSpPr>
          <p:spPr>
            <a:xfrm>
              <a:off x="2086000" y="1772193"/>
              <a:ext cx="1513800" cy="626100"/>
            </a:xfrm>
            <a:prstGeom prst="roundRect">
              <a:avLst>
                <a:gd name="adj" fmla="val 16667"/>
              </a:avLst>
            </a:prstGeom>
            <a:solidFill>
              <a:srgbClr val="6FA8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400" dirty="0"/>
                <a:t>E13 Attribute Assignment</a:t>
              </a:r>
            </a:p>
            <a:p>
              <a:pPr lvl="0" algn="ctr" rtl="0">
                <a:spcBef>
                  <a:spcPts val="0"/>
                </a:spcBef>
                <a:buNone/>
              </a:pPr>
              <a:r>
                <a:rPr lang="en-GB" sz="1400" dirty="0"/>
                <a:t>“Curatorial Project” </a:t>
              </a:r>
            </a:p>
          </p:txBody>
        </p:sp>
        <p:sp>
          <p:nvSpPr>
            <p:cNvPr id="107" name="Shape 107"/>
            <p:cNvSpPr/>
            <p:nvPr/>
          </p:nvSpPr>
          <p:spPr>
            <a:xfrm>
              <a:off x="5033350" y="1772168"/>
              <a:ext cx="1513800" cy="626100"/>
            </a:xfrm>
            <a:prstGeom prst="roundRect">
              <a:avLst>
                <a:gd name="adj" fmla="val 16667"/>
              </a:avLst>
            </a:prstGeom>
            <a:solidFill>
              <a:srgbClr val="7F6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400"/>
                <a:t>E22 Man Made Object</a:t>
              </a:r>
            </a:p>
            <a:p>
              <a:pPr lvl="0" algn="ctr" rtl="0">
                <a:spcBef>
                  <a:spcPts val="0"/>
                </a:spcBef>
                <a:buNone/>
              </a:pPr>
              <a:r>
                <a:rPr lang="en-GB" sz="1400"/>
                <a:t>“Pot”</a:t>
              </a:r>
            </a:p>
          </p:txBody>
        </p:sp>
        <p:cxnSp>
          <p:nvCxnSpPr>
            <p:cNvPr id="108" name="Shape 108"/>
            <p:cNvCxnSpPr>
              <a:stCxn id="106" idx="3"/>
              <a:endCxn id="107" idx="1"/>
            </p:cNvCxnSpPr>
            <p:nvPr/>
          </p:nvCxnSpPr>
          <p:spPr>
            <a:xfrm>
              <a:off x="3599800" y="2085243"/>
              <a:ext cx="1433700" cy="0"/>
            </a:xfrm>
            <a:prstGeom prst="straightConnector1">
              <a:avLst/>
            </a:prstGeom>
            <a:noFill/>
            <a:ln w="9525" cap="flat" cmpd="sng">
              <a:solidFill>
                <a:schemeClr val="dk2"/>
              </a:solidFill>
              <a:prstDash val="solid"/>
              <a:round/>
              <a:headEnd type="none" w="lg" len="lg"/>
              <a:tailEnd type="triangle" w="lg" len="lg"/>
            </a:ln>
          </p:spPr>
        </p:cxnSp>
        <p:sp>
          <p:nvSpPr>
            <p:cNvPr id="109" name="Shape 109"/>
            <p:cNvSpPr txBox="1"/>
            <p:nvPr/>
          </p:nvSpPr>
          <p:spPr>
            <a:xfrm>
              <a:off x="1902575" y="1245281"/>
              <a:ext cx="4719000" cy="465300"/>
            </a:xfrm>
            <a:prstGeom prst="rect">
              <a:avLst/>
            </a:prstGeom>
            <a:noFill/>
            <a:ln>
              <a:noFill/>
            </a:ln>
          </p:spPr>
          <p:txBody>
            <a:bodyPr lIns="91425" tIns="91425" rIns="91425" bIns="91425" anchor="t" anchorCtr="0">
              <a:noAutofit/>
            </a:bodyPr>
            <a:lstStyle/>
            <a:p>
              <a:pPr lvl="0" algn="ctr" rtl="0">
                <a:spcBef>
                  <a:spcPts val="0"/>
                </a:spcBef>
                <a:buNone/>
              </a:pPr>
              <a:r>
                <a:rPr lang="en-GB" sz="2400"/>
                <a:t>Triples (Subject - Verb - Object) </a:t>
              </a:r>
            </a:p>
          </p:txBody>
        </p:sp>
        <p:sp>
          <p:nvSpPr>
            <p:cNvPr id="110" name="Shape 110"/>
            <p:cNvSpPr/>
            <p:nvPr/>
          </p:nvSpPr>
          <p:spPr>
            <a:xfrm>
              <a:off x="2086000" y="3153037"/>
              <a:ext cx="1513800" cy="626100"/>
            </a:xfrm>
            <a:prstGeom prst="roundRect">
              <a:avLst>
                <a:gd name="adj" fmla="val 16667"/>
              </a:avLst>
            </a:prstGeom>
            <a:solidFill>
              <a:srgbClr val="6FA8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400"/>
                <a:t>E16 Measurement</a:t>
              </a:r>
            </a:p>
            <a:p>
              <a:pPr lvl="0" algn="ctr" rtl="0">
                <a:spcBef>
                  <a:spcPts val="0"/>
                </a:spcBef>
                <a:buNone/>
              </a:pPr>
              <a:r>
                <a:rPr lang="en-GB" sz="1400"/>
                <a:t>“Curator Measurement”</a:t>
              </a:r>
            </a:p>
          </p:txBody>
        </p:sp>
        <p:sp>
          <p:nvSpPr>
            <p:cNvPr id="111" name="Shape 111"/>
            <p:cNvSpPr/>
            <p:nvPr/>
          </p:nvSpPr>
          <p:spPr>
            <a:xfrm>
              <a:off x="5045500" y="3153012"/>
              <a:ext cx="1513800" cy="626100"/>
            </a:xfrm>
            <a:prstGeom prst="roundRect">
              <a:avLst>
                <a:gd name="adj" fmla="val 16667"/>
              </a:avLst>
            </a:prstGeom>
            <a:solidFill>
              <a:srgbClr val="7F6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400"/>
                <a:t>E22 Man Made Object</a:t>
              </a:r>
            </a:p>
            <a:p>
              <a:pPr lvl="0" algn="ctr" rtl="0">
                <a:spcBef>
                  <a:spcPts val="0"/>
                </a:spcBef>
                <a:buNone/>
              </a:pPr>
              <a:r>
                <a:rPr lang="en-GB" sz="1400"/>
                <a:t>“Pot”</a:t>
              </a:r>
            </a:p>
          </p:txBody>
        </p:sp>
        <p:cxnSp>
          <p:nvCxnSpPr>
            <p:cNvPr id="112" name="Shape 112"/>
            <p:cNvCxnSpPr>
              <a:stCxn id="110" idx="3"/>
              <a:endCxn id="111" idx="1"/>
            </p:cNvCxnSpPr>
            <p:nvPr/>
          </p:nvCxnSpPr>
          <p:spPr>
            <a:xfrm>
              <a:off x="3599800" y="3466087"/>
              <a:ext cx="1445700" cy="0"/>
            </a:xfrm>
            <a:prstGeom prst="straightConnector1">
              <a:avLst/>
            </a:prstGeom>
            <a:noFill/>
            <a:ln w="9525" cap="flat" cmpd="sng">
              <a:solidFill>
                <a:schemeClr val="dk2"/>
              </a:solidFill>
              <a:prstDash val="solid"/>
              <a:round/>
              <a:headEnd type="none" w="lg" len="lg"/>
              <a:tailEnd type="triangle" w="lg" len="lg"/>
            </a:ln>
          </p:spPr>
        </p:cxnSp>
        <p:sp>
          <p:nvSpPr>
            <p:cNvPr id="113" name="Shape 113"/>
            <p:cNvSpPr txBox="1"/>
            <p:nvPr/>
          </p:nvSpPr>
          <p:spPr>
            <a:xfrm>
              <a:off x="3576999" y="1711194"/>
              <a:ext cx="1433400" cy="272700"/>
            </a:xfrm>
            <a:prstGeom prst="rect">
              <a:avLst/>
            </a:prstGeom>
            <a:noFill/>
            <a:ln>
              <a:noFill/>
            </a:ln>
          </p:spPr>
          <p:txBody>
            <a:bodyPr lIns="91425" tIns="91425" rIns="91425" bIns="91425" anchor="t" anchorCtr="0">
              <a:noAutofit/>
            </a:bodyPr>
            <a:lstStyle/>
            <a:p>
              <a:pPr lvl="0" rtl="0">
                <a:spcBef>
                  <a:spcPts val="0"/>
                </a:spcBef>
                <a:buNone/>
              </a:pPr>
              <a:r>
                <a:rPr lang="en-GB" sz="1400" dirty="0"/>
                <a:t>P140 Assigned Attribute to</a:t>
              </a:r>
            </a:p>
          </p:txBody>
        </p:sp>
        <p:sp>
          <p:nvSpPr>
            <p:cNvPr id="114" name="Shape 114"/>
            <p:cNvSpPr txBox="1"/>
            <p:nvPr/>
          </p:nvSpPr>
          <p:spPr>
            <a:xfrm>
              <a:off x="3576999" y="3467150"/>
              <a:ext cx="1534500" cy="272700"/>
            </a:xfrm>
            <a:prstGeom prst="rect">
              <a:avLst/>
            </a:prstGeom>
            <a:noFill/>
            <a:ln>
              <a:noFill/>
            </a:ln>
          </p:spPr>
          <p:txBody>
            <a:bodyPr lIns="91425" tIns="91425" rIns="91425" bIns="91425" anchor="t" anchorCtr="0">
              <a:noAutofit/>
            </a:bodyPr>
            <a:lstStyle/>
            <a:p>
              <a:pPr lvl="0" rtl="0">
                <a:spcBef>
                  <a:spcPts val="0"/>
                </a:spcBef>
                <a:buNone/>
              </a:pPr>
              <a:r>
                <a:rPr lang="en-GB" sz="1400"/>
                <a:t>P39 measured</a:t>
              </a:r>
            </a:p>
          </p:txBody>
        </p:sp>
        <p:cxnSp>
          <p:nvCxnSpPr>
            <p:cNvPr id="115" name="Shape 115"/>
            <p:cNvCxnSpPr>
              <a:stCxn id="110" idx="0"/>
              <a:endCxn id="106" idx="2"/>
            </p:cNvCxnSpPr>
            <p:nvPr/>
          </p:nvCxnSpPr>
          <p:spPr>
            <a:xfrm rot="10800000">
              <a:off x="2842900" y="2398237"/>
              <a:ext cx="0" cy="754800"/>
            </a:xfrm>
            <a:prstGeom prst="straightConnector1">
              <a:avLst/>
            </a:prstGeom>
            <a:noFill/>
            <a:ln w="9525" cap="flat" cmpd="sng">
              <a:solidFill>
                <a:schemeClr val="dk2"/>
              </a:solidFill>
              <a:prstDash val="dot"/>
              <a:round/>
              <a:headEnd type="none" w="lg" len="lg"/>
              <a:tailEnd type="triangle" w="lg" len="lg"/>
            </a:ln>
          </p:spPr>
        </p:cxnSp>
        <p:cxnSp>
          <p:nvCxnSpPr>
            <p:cNvPr id="116" name="Shape 116"/>
            <p:cNvCxnSpPr>
              <a:stCxn id="111" idx="0"/>
              <a:endCxn id="107" idx="2"/>
            </p:cNvCxnSpPr>
            <p:nvPr/>
          </p:nvCxnSpPr>
          <p:spPr>
            <a:xfrm rot="10800000">
              <a:off x="5790400" y="2398212"/>
              <a:ext cx="12000" cy="754800"/>
            </a:xfrm>
            <a:prstGeom prst="straightConnector1">
              <a:avLst/>
            </a:prstGeom>
            <a:noFill/>
            <a:ln w="9525" cap="flat" cmpd="sng">
              <a:solidFill>
                <a:schemeClr val="dk2"/>
              </a:solidFill>
              <a:prstDash val="dot"/>
              <a:round/>
              <a:headEnd type="none" w="lg" len="lg"/>
              <a:tailEnd type="triangle" w="lg" len="lg"/>
            </a:ln>
          </p:spPr>
        </p:cxnSp>
        <p:cxnSp>
          <p:nvCxnSpPr>
            <p:cNvPr id="117" name="Shape 117"/>
            <p:cNvCxnSpPr>
              <a:stCxn id="114" idx="0"/>
            </p:cNvCxnSpPr>
            <p:nvPr/>
          </p:nvCxnSpPr>
          <p:spPr>
            <a:xfrm rot="10800000" flipH="1">
              <a:off x="4344249" y="2236850"/>
              <a:ext cx="17700" cy="1230300"/>
            </a:xfrm>
            <a:prstGeom prst="straightConnector1">
              <a:avLst/>
            </a:prstGeom>
            <a:noFill/>
            <a:ln w="9525" cap="flat" cmpd="sng">
              <a:solidFill>
                <a:schemeClr val="dk2"/>
              </a:solidFill>
              <a:prstDash val="dot"/>
              <a:round/>
              <a:headEnd type="none" w="lg" len="lg"/>
              <a:tailEnd type="triangle" w="lg" len="lg"/>
            </a:ln>
          </p:spPr>
        </p:cxnSp>
      </p:grpSp>
      <p:sp>
        <p:nvSpPr>
          <p:cNvPr id="118" name="Shape 118"/>
          <p:cNvSpPr txBox="1"/>
          <p:nvPr/>
        </p:nvSpPr>
        <p:spPr>
          <a:xfrm>
            <a:off x="247775" y="5243633"/>
            <a:ext cx="5120700" cy="620400"/>
          </a:xfrm>
          <a:prstGeom prst="rect">
            <a:avLst/>
          </a:prstGeom>
          <a:noFill/>
          <a:ln>
            <a:noFill/>
          </a:ln>
        </p:spPr>
        <p:txBody>
          <a:bodyPr lIns="91425" tIns="91425" rIns="91425" bIns="91425" anchor="t" anchorCtr="0">
            <a:noAutofit/>
          </a:bodyPr>
          <a:lstStyle/>
          <a:p>
            <a:pPr lvl="0" algn="ctr" rtl="0">
              <a:spcBef>
                <a:spcPts val="0"/>
              </a:spcBef>
              <a:buNone/>
            </a:pPr>
            <a:r>
              <a:rPr lang="en-GB" sz="2400"/>
              <a:t>In a graph, supporting subsumption relation</a:t>
            </a:r>
          </a:p>
        </p:txBody>
      </p:sp>
      <p:pic>
        <p:nvPicPr>
          <p:cNvPr id="119" name="Shape 119" descr="OOoBase_Invoices_Schema_1.png"/>
          <p:cNvPicPr preferRelativeResize="0"/>
          <p:nvPr/>
        </p:nvPicPr>
        <p:blipFill>
          <a:blip r:embed="rId3">
            <a:alphaModFix/>
          </a:blip>
          <a:stretch>
            <a:fillRect/>
          </a:stretch>
        </p:blipFill>
        <p:spPr>
          <a:xfrm>
            <a:off x="5487574" y="2387433"/>
            <a:ext cx="3285100" cy="3584999"/>
          </a:xfrm>
          <a:prstGeom prst="rect">
            <a:avLst/>
          </a:prstGeom>
          <a:ln>
            <a:noFill/>
          </a:ln>
          <a:effectLst>
            <a:outerShdw blurRad="292100" dist="139700" dir="2700000" algn="tl" rotWithShape="0">
              <a:srgbClr val="333333">
                <a:alpha val="65000"/>
              </a:srgbClr>
            </a:outerShdw>
          </a:effectLst>
        </p:spPr>
      </p:pic>
      <p:sp>
        <p:nvSpPr>
          <p:cNvPr id="120" name="Shape 120"/>
          <p:cNvSpPr txBox="1"/>
          <p:nvPr/>
        </p:nvSpPr>
        <p:spPr>
          <a:xfrm>
            <a:off x="4770625" y="1700808"/>
            <a:ext cx="4719000" cy="620400"/>
          </a:xfrm>
          <a:prstGeom prst="rect">
            <a:avLst/>
          </a:prstGeom>
          <a:noFill/>
          <a:ln>
            <a:noFill/>
          </a:ln>
        </p:spPr>
        <p:txBody>
          <a:bodyPr lIns="91425" tIns="91425" rIns="91425" bIns="91425" anchor="t" anchorCtr="0">
            <a:noAutofit/>
          </a:bodyPr>
          <a:lstStyle/>
          <a:p>
            <a:pPr lvl="0" algn="ctr" rtl="0">
              <a:spcBef>
                <a:spcPts val="0"/>
              </a:spcBef>
              <a:buNone/>
            </a:pPr>
            <a:r>
              <a:rPr lang="en-GB" sz="2400"/>
              <a:t>Traditional RDBMS</a:t>
            </a:r>
          </a:p>
        </p:txBody>
      </p:sp>
      <p:sp>
        <p:nvSpPr>
          <p:cNvPr id="121" name="Shape 121"/>
          <p:cNvSpPr txBox="1"/>
          <p:nvPr/>
        </p:nvSpPr>
        <p:spPr>
          <a:xfrm>
            <a:off x="3960500" y="3365600"/>
            <a:ext cx="1992900" cy="620400"/>
          </a:xfrm>
          <a:prstGeom prst="rect">
            <a:avLst/>
          </a:prstGeom>
          <a:noFill/>
          <a:ln>
            <a:noFill/>
          </a:ln>
        </p:spPr>
        <p:txBody>
          <a:bodyPr lIns="91425" tIns="91425" rIns="91425" bIns="91425" anchor="t" anchorCtr="0">
            <a:noAutofit/>
          </a:bodyPr>
          <a:lstStyle/>
          <a:p>
            <a:pPr lvl="0" algn="ctr" rtl="0">
              <a:spcBef>
                <a:spcPts val="0"/>
              </a:spcBef>
              <a:buNone/>
            </a:pPr>
            <a:r>
              <a:rPr lang="en-GB" sz="2400"/>
              <a:t>VS.</a:t>
            </a:r>
          </a:p>
        </p:txBody>
      </p:sp>
    </p:spTree>
    <p:extLst>
      <p:ext uri="{BB962C8B-B14F-4D97-AF65-F5344CB8AC3E}">
        <p14:creationId xmlns:p14="http://schemas.microsoft.com/office/powerpoint/2010/main" val="2984473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372233"/>
            <a:ext cx="8520600" cy="943200"/>
          </a:xfrm>
          <a:prstGeom prst="rect">
            <a:avLst/>
          </a:prstGeom>
        </p:spPr>
        <p:txBody>
          <a:bodyPr lIns="91425" tIns="91425" rIns="91425" bIns="91425" anchor="t" anchorCtr="0">
            <a:noAutofit/>
          </a:bodyPr>
          <a:lstStyle/>
          <a:p>
            <a:pPr lvl="0"/>
            <a:r>
              <a:rPr lang="en-GB" dirty="0"/>
              <a:t>What kind of data </a:t>
            </a:r>
            <a:r>
              <a:rPr lang="en-GB" dirty="0" smtClean="0"/>
              <a:t>can </a:t>
            </a:r>
            <a:r>
              <a:rPr lang="en-GB" dirty="0"/>
              <a:t>a formal ontology produce?</a:t>
            </a:r>
            <a:endParaRPr dirty="0"/>
          </a:p>
        </p:txBody>
      </p:sp>
      <p:graphicFrame>
        <p:nvGraphicFramePr>
          <p:cNvPr id="127" name="Shape 127"/>
          <p:cNvGraphicFramePr/>
          <p:nvPr>
            <p:extLst>
              <p:ext uri="{D42A27DB-BD31-4B8C-83A1-F6EECF244321}">
                <p14:modId xmlns:p14="http://schemas.microsoft.com/office/powerpoint/2010/main" val="1563247036"/>
              </p:ext>
            </p:extLst>
          </p:nvPr>
        </p:nvGraphicFramePr>
        <p:xfrm>
          <a:off x="311700" y="1751578"/>
          <a:ext cx="3363600" cy="3219980"/>
        </p:xfrm>
        <a:graphic>
          <a:graphicData uri="http://schemas.openxmlformats.org/drawingml/2006/table">
            <a:tbl>
              <a:tblPr>
                <a:noFill/>
              </a:tblPr>
              <a:tblGrid>
                <a:gridCol w="1106850"/>
                <a:gridCol w="2256750"/>
              </a:tblGrid>
              <a:tr h="1011667">
                <a:tc gridSpan="2">
                  <a:txBody>
                    <a:bodyPr/>
                    <a:lstStyle/>
                    <a:p>
                      <a:pPr lvl="0">
                        <a:spcBef>
                          <a:spcPts val="0"/>
                        </a:spcBef>
                        <a:buNone/>
                      </a:pPr>
                      <a:r>
                        <a:rPr lang="en-GB" sz="2400" dirty="0"/>
                        <a:t>Object Table</a:t>
                      </a:r>
                    </a:p>
                  </a:txBody>
                  <a:tcPr marL="91425" marR="91425" marT="121900" marB="121900"/>
                </a:tc>
                <a:tc hMerge="1">
                  <a:txBody>
                    <a:bodyPr/>
                    <a:lstStyle/>
                    <a:p>
                      <a:endParaRPr lang="en-US"/>
                    </a:p>
                  </a:txBody>
                  <a:tcPr/>
                </a:tc>
              </a:tr>
              <a:tr h="609560">
                <a:tc>
                  <a:txBody>
                    <a:bodyPr/>
                    <a:lstStyle/>
                    <a:p>
                      <a:pPr lvl="0">
                        <a:spcBef>
                          <a:spcPts val="0"/>
                        </a:spcBef>
                        <a:buNone/>
                      </a:pPr>
                      <a:r>
                        <a:rPr lang="en-GB" sz="2400"/>
                        <a:t>ID</a:t>
                      </a:r>
                    </a:p>
                  </a:txBody>
                  <a:tcPr marL="91425" marR="91425" marT="121900" marB="121900"/>
                </a:tc>
                <a:tc>
                  <a:txBody>
                    <a:bodyPr/>
                    <a:lstStyle/>
                    <a:p>
                      <a:pPr lvl="0">
                        <a:spcBef>
                          <a:spcPts val="0"/>
                        </a:spcBef>
                        <a:buNone/>
                      </a:pPr>
                      <a:r>
                        <a:rPr lang="en-GB" sz="2400"/>
                        <a:t>101</a:t>
                      </a:r>
                    </a:p>
                  </a:txBody>
                  <a:tcPr marL="91425" marR="91425" marT="121900" marB="121900"/>
                </a:tc>
              </a:tr>
              <a:tr h="623433">
                <a:tc>
                  <a:txBody>
                    <a:bodyPr/>
                    <a:lstStyle/>
                    <a:p>
                      <a:pPr lvl="0" rtl="0">
                        <a:spcBef>
                          <a:spcPts val="0"/>
                        </a:spcBef>
                        <a:buNone/>
                      </a:pPr>
                      <a:r>
                        <a:rPr lang="en-GB" sz="2400"/>
                        <a:t>Name</a:t>
                      </a:r>
                    </a:p>
                  </a:txBody>
                  <a:tcPr marL="91425" marR="91425" marT="121900" marB="121900"/>
                </a:tc>
                <a:tc>
                  <a:txBody>
                    <a:bodyPr/>
                    <a:lstStyle/>
                    <a:p>
                      <a:pPr lvl="0" rtl="0">
                        <a:spcBef>
                          <a:spcPts val="0"/>
                        </a:spcBef>
                        <a:buNone/>
                      </a:pPr>
                      <a:r>
                        <a:rPr lang="en-GB" sz="2400"/>
                        <a:t>Pot</a:t>
                      </a:r>
                    </a:p>
                  </a:txBody>
                  <a:tcPr marL="91425" marR="91425" marT="121900" marB="121900"/>
                </a:tc>
              </a:tr>
              <a:tr h="975320">
                <a:tc>
                  <a:txBody>
                    <a:bodyPr/>
                    <a:lstStyle/>
                    <a:p>
                      <a:pPr lvl="0" rtl="0">
                        <a:spcBef>
                          <a:spcPts val="0"/>
                        </a:spcBef>
                        <a:buNone/>
                      </a:pPr>
                      <a:r>
                        <a:rPr lang="en-GB" sz="2400"/>
                        <a:t>Weight (kg)</a:t>
                      </a:r>
                    </a:p>
                  </a:txBody>
                  <a:tcPr marL="91425" marR="91425" marT="121900" marB="121900"/>
                </a:tc>
                <a:tc>
                  <a:txBody>
                    <a:bodyPr/>
                    <a:lstStyle/>
                    <a:p>
                      <a:pPr lvl="0" rtl="0">
                        <a:spcBef>
                          <a:spcPts val="0"/>
                        </a:spcBef>
                        <a:buNone/>
                      </a:pPr>
                      <a:r>
                        <a:rPr lang="en-GB" sz="2400" dirty="0"/>
                        <a:t>55</a:t>
                      </a:r>
                    </a:p>
                  </a:txBody>
                  <a:tcPr marL="91425" marR="91425" marT="121900" marB="121900"/>
                </a:tc>
              </a:tr>
            </a:tbl>
          </a:graphicData>
        </a:graphic>
      </p:graphicFrame>
      <p:sp>
        <p:nvSpPr>
          <p:cNvPr id="128" name="Shape 128"/>
          <p:cNvSpPr/>
          <p:nvPr/>
        </p:nvSpPr>
        <p:spPr>
          <a:xfrm>
            <a:off x="7320475" y="1292577"/>
            <a:ext cx="984000" cy="943200"/>
          </a:xfrm>
          <a:prstGeom prst="rect">
            <a:avLst/>
          </a:prstGeom>
          <a:solidFill>
            <a:srgbClr val="7F6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a:t>E22</a:t>
            </a:r>
          </a:p>
          <a:p>
            <a:pPr lvl="0">
              <a:spcBef>
                <a:spcPts val="0"/>
              </a:spcBef>
              <a:buNone/>
            </a:pPr>
            <a:r>
              <a:rPr lang="en-GB"/>
              <a:t>“Pot”</a:t>
            </a:r>
          </a:p>
        </p:txBody>
      </p:sp>
      <p:sp>
        <p:nvSpPr>
          <p:cNvPr id="129" name="Shape 129"/>
          <p:cNvSpPr/>
          <p:nvPr/>
        </p:nvSpPr>
        <p:spPr>
          <a:xfrm>
            <a:off x="4097318" y="1292577"/>
            <a:ext cx="1596482" cy="943200"/>
          </a:xfrm>
          <a:prstGeom prst="rect">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dirty="0"/>
              <a:t>E16 Measurement</a:t>
            </a:r>
          </a:p>
        </p:txBody>
      </p:sp>
      <p:cxnSp>
        <p:nvCxnSpPr>
          <p:cNvPr id="130" name="Shape 130"/>
          <p:cNvCxnSpPr>
            <a:stCxn id="129" idx="3"/>
            <a:endCxn id="128" idx="1"/>
          </p:cNvCxnSpPr>
          <p:nvPr/>
        </p:nvCxnSpPr>
        <p:spPr>
          <a:xfrm>
            <a:off x="5693800" y="1764177"/>
            <a:ext cx="1626675" cy="0"/>
          </a:xfrm>
          <a:prstGeom prst="straightConnector1">
            <a:avLst/>
          </a:prstGeom>
          <a:noFill/>
          <a:ln w="9525" cap="flat" cmpd="sng">
            <a:solidFill>
              <a:schemeClr val="dk2"/>
            </a:solidFill>
            <a:prstDash val="solid"/>
            <a:round/>
            <a:headEnd type="none" w="lg" len="lg"/>
            <a:tailEnd type="triangle" w="lg" len="lg"/>
          </a:ln>
        </p:spPr>
      </p:cxnSp>
      <p:sp>
        <p:nvSpPr>
          <p:cNvPr id="131" name="Shape 131"/>
          <p:cNvSpPr txBox="1"/>
          <p:nvPr/>
        </p:nvSpPr>
        <p:spPr>
          <a:xfrm>
            <a:off x="5693800" y="1268760"/>
            <a:ext cx="1548000" cy="990800"/>
          </a:xfrm>
          <a:prstGeom prst="rect">
            <a:avLst/>
          </a:prstGeom>
          <a:noFill/>
          <a:ln>
            <a:noFill/>
          </a:ln>
        </p:spPr>
        <p:txBody>
          <a:bodyPr lIns="91425" tIns="91425" rIns="91425" bIns="91425" anchor="t" anchorCtr="0">
            <a:noAutofit/>
          </a:bodyPr>
          <a:lstStyle/>
          <a:p>
            <a:pPr lvl="0">
              <a:spcBef>
                <a:spcPts val="0"/>
              </a:spcBef>
              <a:buNone/>
            </a:pPr>
            <a:r>
              <a:rPr lang="en-GB"/>
              <a:t>P39 measured</a:t>
            </a:r>
          </a:p>
        </p:txBody>
      </p:sp>
      <p:sp>
        <p:nvSpPr>
          <p:cNvPr id="132" name="Shape 132"/>
          <p:cNvSpPr/>
          <p:nvPr/>
        </p:nvSpPr>
        <p:spPr>
          <a:xfrm>
            <a:off x="4224625" y="3426977"/>
            <a:ext cx="1390500" cy="9432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a:t>E54 Dimension </a:t>
            </a:r>
          </a:p>
        </p:txBody>
      </p:sp>
      <p:cxnSp>
        <p:nvCxnSpPr>
          <p:cNvPr id="133" name="Shape 133"/>
          <p:cNvCxnSpPr>
            <a:stCxn id="129" idx="2"/>
            <a:endCxn id="132" idx="0"/>
          </p:cNvCxnSpPr>
          <p:nvPr/>
        </p:nvCxnSpPr>
        <p:spPr>
          <a:xfrm>
            <a:off x="4895559" y="2235777"/>
            <a:ext cx="24316" cy="1191200"/>
          </a:xfrm>
          <a:prstGeom prst="straightConnector1">
            <a:avLst/>
          </a:prstGeom>
          <a:noFill/>
          <a:ln w="9525" cap="flat" cmpd="sng">
            <a:solidFill>
              <a:schemeClr val="dk2"/>
            </a:solidFill>
            <a:prstDash val="solid"/>
            <a:round/>
            <a:headEnd type="none" w="lg" len="lg"/>
            <a:tailEnd type="triangle" w="lg" len="lg"/>
          </a:ln>
        </p:spPr>
      </p:cxnSp>
      <p:sp>
        <p:nvSpPr>
          <p:cNvPr id="134" name="Shape 134"/>
          <p:cNvSpPr txBox="1"/>
          <p:nvPr/>
        </p:nvSpPr>
        <p:spPr>
          <a:xfrm>
            <a:off x="5005850" y="2505493"/>
            <a:ext cx="1548000" cy="990800"/>
          </a:xfrm>
          <a:prstGeom prst="rect">
            <a:avLst/>
          </a:prstGeom>
          <a:noFill/>
          <a:ln>
            <a:noFill/>
          </a:ln>
        </p:spPr>
        <p:txBody>
          <a:bodyPr lIns="91425" tIns="91425" rIns="91425" bIns="91425" anchor="t" anchorCtr="0">
            <a:noAutofit/>
          </a:bodyPr>
          <a:lstStyle/>
          <a:p>
            <a:pPr lvl="0" rtl="0">
              <a:spcBef>
                <a:spcPts val="0"/>
              </a:spcBef>
              <a:buNone/>
            </a:pPr>
            <a:r>
              <a:rPr lang="en-GB"/>
              <a:t>P40 observed dimension</a:t>
            </a:r>
          </a:p>
        </p:txBody>
      </p:sp>
      <p:sp>
        <p:nvSpPr>
          <p:cNvPr id="135" name="Shape 135"/>
          <p:cNvSpPr/>
          <p:nvPr/>
        </p:nvSpPr>
        <p:spPr>
          <a:xfrm>
            <a:off x="7441800" y="3426977"/>
            <a:ext cx="1390500" cy="9432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a:t>E60 Number</a:t>
            </a:r>
          </a:p>
          <a:p>
            <a:pPr lvl="0" rtl="0">
              <a:spcBef>
                <a:spcPts val="0"/>
              </a:spcBef>
              <a:buNone/>
            </a:pPr>
            <a:r>
              <a:rPr lang="en-GB"/>
              <a:t>“55”</a:t>
            </a:r>
          </a:p>
        </p:txBody>
      </p:sp>
      <p:sp>
        <p:nvSpPr>
          <p:cNvPr id="136" name="Shape 136"/>
          <p:cNvSpPr/>
          <p:nvPr/>
        </p:nvSpPr>
        <p:spPr>
          <a:xfrm>
            <a:off x="3954662" y="4978977"/>
            <a:ext cx="2921594" cy="651715"/>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dirty="0"/>
              <a:t>E58 </a:t>
            </a:r>
            <a:r>
              <a:rPr lang="en-GB"/>
              <a:t>Measurement </a:t>
            </a:r>
            <a:r>
              <a:rPr lang="en-GB" smtClean="0"/>
              <a:t>Unit “kg</a:t>
            </a:r>
            <a:r>
              <a:rPr lang="en-GB" dirty="0"/>
              <a:t>”</a:t>
            </a:r>
          </a:p>
        </p:txBody>
      </p:sp>
      <p:cxnSp>
        <p:nvCxnSpPr>
          <p:cNvPr id="137" name="Shape 137"/>
          <p:cNvCxnSpPr>
            <a:stCxn id="132" idx="3"/>
            <a:endCxn id="135" idx="1"/>
          </p:cNvCxnSpPr>
          <p:nvPr/>
        </p:nvCxnSpPr>
        <p:spPr>
          <a:xfrm>
            <a:off x="5615125" y="3898577"/>
            <a:ext cx="1826700" cy="0"/>
          </a:xfrm>
          <a:prstGeom prst="straightConnector1">
            <a:avLst/>
          </a:prstGeom>
          <a:noFill/>
          <a:ln w="9525" cap="flat" cmpd="sng">
            <a:solidFill>
              <a:schemeClr val="dk2"/>
            </a:solidFill>
            <a:prstDash val="solid"/>
            <a:round/>
            <a:headEnd type="none" w="lg" len="lg"/>
            <a:tailEnd type="triangle" w="lg" len="lg"/>
          </a:ln>
        </p:spPr>
      </p:cxnSp>
      <p:sp>
        <p:nvSpPr>
          <p:cNvPr id="138" name="Shape 138"/>
          <p:cNvSpPr txBox="1"/>
          <p:nvPr/>
        </p:nvSpPr>
        <p:spPr>
          <a:xfrm>
            <a:off x="5754462" y="3403160"/>
            <a:ext cx="1548000" cy="990800"/>
          </a:xfrm>
          <a:prstGeom prst="rect">
            <a:avLst/>
          </a:prstGeom>
          <a:noFill/>
          <a:ln>
            <a:noFill/>
          </a:ln>
        </p:spPr>
        <p:txBody>
          <a:bodyPr lIns="91425" tIns="91425" rIns="91425" bIns="91425" anchor="t" anchorCtr="0">
            <a:noAutofit/>
          </a:bodyPr>
          <a:lstStyle/>
          <a:p>
            <a:pPr lvl="0" rtl="0">
              <a:spcBef>
                <a:spcPts val="0"/>
              </a:spcBef>
              <a:buNone/>
            </a:pPr>
            <a:r>
              <a:rPr lang="en-GB"/>
              <a:t>P90 has number</a:t>
            </a:r>
          </a:p>
        </p:txBody>
      </p:sp>
      <p:sp>
        <p:nvSpPr>
          <p:cNvPr id="139" name="Shape 139"/>
          <p:cNvSpPr txBox="1"/>
          <p:nvPr/>
        </p:nvSpPr>
        <p:spPr>
          <a:xfrm>
            <a:off x="5080850" y="4431777"/>
            <a:ext cx="2437800" cy="485600"/>
          </a:xfrm>
          <a:prstGeom prst="rect">
            <a:avLst/>
          </a:prstGeom>
          <a:noFill/>
          <a:ln>
            <a:noFill/>
          </a:ln>
        </p:spPr>
        <p:txBody>
          <a:bodyPr lIns="91425" tIns="91425" rIns="91425" bIns="91425" anchor="t" anchorCtr="0">
            <a:noAutofit/>
          </a:bodyPr>
          <a:lstStyle/>
          <a:p>
            <a:pPr lvl="0" rtl="0">
              <a:spcBef>
                <a:spcPts val="0"/>
              </a:spcBef>
              <a:buNone/>
            </a:pPr>
            <a:r>
              <a:rPr lang="en-GB"/>
              <a:t>P91 has unit</a:t>
            </a:r>
          </a:p>
        </p:txBody>
      </p:sp>
      <p:cxnSp>
        <p:nvCxnSpPr>
          <p:cNvPr id="140" name="Shape 140"/>
          <p:cNvCxnSpPr>
            <a:stCxn id="132" idx="2"/>
          </p:cNvCxnSpPr>
          <p:nvPr/>
        </p:nvCxnSpPr>
        <p:spPr>
          <a:xfrm>
            <a:off x="4919875" y="4370177"/>
            <a:ext cx="0" cy="608800"/>
          </a:xfrm>
          <a:prstGeom prst="straightConnector1">
            <a:avLst/>
          </a:prstGeom>
          <a:noFill/>
          <a:ln w="9525" cap="flat" cmpd="sng">
            <a:solidFill>
              <a:schemeClr val="dk2"/>
            </a:solidFill>
            <a:prstDash val="solid"/>
            <a:round/>
            <a:headEnd type="none" w="lg" len="lg"/>
            <a:tailEnd type="triangle" w="lg" len="lg"/>
          </a:ln>
        </p:spPr>
      </p:cxnSp>
      <p:sp>
        <p:nvSpPr>
          <p:cNvPr id="12" name="TextBox 11"/>
          <p:cNvSpPr txBox="1"/>
          <p:nvPr/>
        </p:nvSpPr>
        <p:spPr>
          <a:xfrm>
            <a:off x="311700" y="5129614"/>
            <a:ext cx="3035694" cy="369332"/>
          </a:xfrm>
          <a:prstGeom prst="rect">
            <a:avLst/>
          </a:prstGeom>
          <a:noFill/>
        </p:spPr>
        <p:txBody>
          <a:bodyPr wrap="none" rtlCol="0">
            <a:spAutoFit/>
          </a:bodyPr>
          <a:lstStyle/>
          <a:p>
            <a:r>
              <a:rPr lang="en-US" dirty="0" smtClean="0"/>
              <a:t>Rendering the implicit, explicit</a:t>
            </a:r>
            <a:endParaRPr lang="en-US" dirty="0"/>
          </a:p>
        </p:txBody>
      </p:sp>
    </p:spTree>
    <p:extLst>
      <p:ext uri="{BB962C8B-B14F-4D97-AF65-F5344CB8AC3E}">
        <p14:creationId xmlns:p14="http://schemas.microsoft.com/office/powerpoint/2010/main" val="33658847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43408"/>
            <a:ext cx="8229600" cy="1143000"/>
          </a:xfrm>
        </p:spPr>
        <p:txBody>
          <a:bodyPr/>
          <a:lstStyle/>
          <a:p>
            <a:r>
              <a:rPr lang="en-US" dirty="0" smtClean="0"/>
              <a:t>Integrated Data Picture</a:t>
            </a:r>
            <a:endParaRPr lang="en-US" dirty="0"/>
          </a:p>
        </p:txBody>
      </p:sp>
      <p:sp>
        <p:nvSpPr>
          <p:cNvPr id="3" name="Content Placeholder 2"/>
          <p:cNvSpPr>
            <a:spLocks noGrp="1"/>
          </p:cNvSpPr>
          <p:nvPr>
            <p:ph sz="half" idx="1"/>
          </p:nvPr>
        </p:nvSpPr>
        <p:spPr>
          <a:xfrm>
            <a:off x="1152668" y="4869160"/>
            <a:ext cx="6984404" cy="1202663"/>
          </a:xfrm>
        </p:spPr>
        <p:txBody>
          <a:bodyPr>
            <a:normAutofit fontScale="85000" lnSpcReduction="20000"/>
          </a:bodyPr>
          <a:lstStyle/>
          <a:p>
            <a:r>
              <a:rPr lang="en-US" dirty="0" smtClean="0"/>
              <a:t>Support interoperability of mutually relevant data sources</a:t>
            </a:r>
          </a:p>
          <a:p>
            <a:r>
              <a:rPr lang="en-US" dirty="0" smtClean="0"/>
              <a:t>enable</a:t>
            </a:r>
            <a:r>
              <a:rPr lang="en-US" dirty="0"/>
              <a:t> sourced and verifiable facts from datasets</a:t>
            </a:r>
          </a:p>
          <a:p>
            <a:r>
              <a:rPr lang="en-US" dirty="0" smtClean="0"/>
              <a:t>foster </a:t>
            </a:r>
            <a:r>
              <a:rPr lang="en-US" dirty="0" err="1" smtClean="0"/>
              <a:t>referenceability</a:t>
            </a:r>
            <a:r>
              <a:rPr lang="en-US" dirty="0" smtClean="0"/>
              <a:t> </a:t>
            </a:r>
            <a:r>
              <a:rPr lang="en-US" dirty="0"/>
              <a:t>and reusability of data</a:t>
            </a:r>
          </a:p>
          <a:p>
            <a:r>
              <a:rPr lang="en-US" dirty="0" smtClean="0"/>
              <a:t>foster structured argumentation </a:t>
            </a:r>
            <a:r>
              <a:rPr lang="en-US" dirty="0"/>
              <a:t>on top of facts</a:t>
            </a:r>
          </a:p>
        </p:txBody>
      </p:sp>
      <p:grpSp>
        <p:nvGrpSpPr>
          <p:cNvPr id="7" name="Group 6"/>
          <p:cNvGrpSpPr/>
          <p:nvPr/>
        </p:nvGrpSpPr>
        <p:grpSpPr>
          <a:xfrm>
            <a:off x="1108318" y="675771"/>
            <a:ext cx="7335901" cy="4049373"/>
            <a:chOff x="301715" y="1544638"/>
            <a:chExt cx="10763864" cy="4999037"/>
          </a:xfrm>
        </p:grpSpPr>
        <p:sp>
          <p:nvSpPr>
            <p:cNvPr id="8" name="Line 3"/>
            <p:cNvSpPr>
              <a:spLocks noChangeShapeType="1"/>
            </p:cNvSpPr>
            <p:nvPr/>
          </p:nvSpPr>
          <p:spPr bwMode="auto">
            <a:xfrm>
              <a:off x="457200" y="4191000"/>
              <a:ext cx="894873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9" name="Line 4"/>
            <p:cNvSpPr>
              <a:spLocks noChangeShapeType="1"/>
            </p:cNvSpPr>
            <p:nvPr/>
          </p:nvSpPr>
          <p:spPr bwMode="auto">
            <a:xfrm>
              <a:off x="495300" y="5148263"/>
              <a:ext cx="894873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0" name="Freeform 5"/>
            <p:cNvSpPr>
              <a:spLocks/>
            </p:cNvSpPr>
            <p:nvPr/>
          </p:nvSpPr>
          <p:spPr bwMode="auto">
            <a:xfrm>
              <a:off x="2732088" y="1544638"/>
              <a:ext cx="4321175" cy="1350962"/>
            </a:xfrm>
            <a:custGeom>
              <a:avLst/>
              <a:gdLst>
                <a:gd name="T0" fmla="*/ 175731 w 2877"/>
                <a:gd name="T1" fmla="*/ 1350962 h 822"/>
                <a:gd name="T2" fmla="*/ 0 w 2877"/>
                <a:gd name="T3" fmla="*/ 680412 h 822"/>
                <a:gd name="T4" fmla="*/ 180237 w 2877"/>
                <a:gd name="T5" fmla="*/ 0 h 822"/>
                <a:gd name="T6" fmla="*/ 4149950 w 2877"/>
                <a:gd name="T7" fmla="*/ 0 h 822"/>
                <a:gd name="T8" fmla="*/ 4321175 w 2877"/>
                <a:gd name="T9" fmla="*/ 675481 h 822"/>
                <a:gd name="T10" fmla="*/ 4145444 w 2877"/>
                <a:gd name="T11" fmla="*/ 1346031 h 822"/>
                <a:gd name="T12" fmla="*/ 175731 w 2877"/>
                <a:gd name="T13" fmla="*/ 1350962 h 822"/>
                <a:gd name="T14" fmla="*/ 0 60000 65536"/>
                <a:gd name="T15" fmla="*/ 0 60000 65536"/>
                <a:gd name="T16" fmla="*/ 0 60000 65536"/>
                <a:gd name="T17" fmla="*/ 0 60000 65536"/>
                <a:gd name="T18" fmla="*/ 0 60000 65536"/>
                <a:gd name="T19" fmla="*/ 0 60000 65536"/>
                <a:gd name="T20" fmla="*/ 0 60000 65536"/>
                <a:gd name="T21" fmla="*/ 0 w 2877"/>
                <a:gd name="T22" fmla="*/ 0 h 822"/>
                <a:gd name="T23" fmla="*/ 2877 w 2877"/>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7" h="822">
                  <a:moveTo>
                    <a:pt x="117" y="822"/>
                  </a:moveTo>
                  <a:lnTo>
                    <a:pt x="0" y="414"/>
                  </a:lnTo>
                  <a:lnTo>
                    <a:pt x="120" y="0"/>
                  </a:lnTo>
                  <a:lnTo>
                    <a:pt x="2763" y="0"/>
                  </a:lnTo>
                  <a:lnTo>
                    <a:pt x="2877" y="411"/>
                  </a:lnTo>
                  <a:lnTo>
                    <a:pt x="2760" y="819"/>
                  </a:lnTo>
                  <a:lnTo>
                    <a:pt x="117" y="822"/>
                  </a:lnTo>
                  <a:close/>
                </a:path>
              </a:pathLst>
            </a:custGeom>
            <a:solidFill>
              <a:srgbClr val="FAE494"/>
            </a:solidFill>
            <a:ln w="12700">
              <a:solidFill>
                <a:schemeClr val="tx1"/>
              </a:solidFill>
              <a:round/>
              <a:headEnd type="none" w="sm" len="sm"/>
              <a:tailEnd type="none" w="sm" len="sm"/>
            </a:ln>
            <a:effectLst>
              <a:outerShdw blurRad="63500" dist="107763" dir="2700000" algn="ctr" rotWithShape="0">
                <a:schemeClr val="bg2"/>
              </a:outerShdw>
            </a:effectLst>
          </p:spPr>
          <p:txBody>
            <a:bodyPr wrap="none" anchor="ctr"/>
            <a:lstStyle/>
            <a:p>
              <a:endParaRPr lang="en-US"/>
            </a:p>
          </p:txBody>
        </p:sp>
        <p:sp>
          <p:nvSpPr>
            <p:cNvPr id="11" name="Oval 6"/>
            <p:cNvSpPr>
              <a:spLocks noChangeArrowheads="1"/>
            </p:cNvSpPr>
            <p:nvPr/>
          </p:nvSpPr>
          <p:spPr bwMode="auto">
            <a:xfrm>
              <a:off x="5518150" y="4879975"/>
              <a:ext cx="220663" cy="182563"/>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12" name="Oval 7"/>
            <p:cNvSpPr>
              <a:spLocks noChangeArrowheads="1"/>
            </p:cNvSpPr>
            <p:nvPr/>
          </p:nvSpPr>
          <p:spPr bwMode="auto">
            <a:xfrm>
              <a:off x="6638925" y="5842000"/>
              <a:ext cx="60325" cy="55563"/>
            </a:xfrm>
            <a:prstGeom prst="ellipse">
              <a:avLst/>
            </a:prstGeom>
            <a:solidFill>
              <a:schemeClr val="tx1"/>
            </a:solidFill>
            <a:ln w="12700">
              <a:solidFill>
                <a:schemeClr val="tx1"/>
              </a:solidFill>
              <a:round/>
              <a:headEnd/>
              <a:tailEnd/>
            </a:ln>
          </p:spPr>
          <p:txBody>
            <a:bodyPr wrap="none" anchor="ctr"/>
            <a:lstStyle/>
            <a:p>
              <a:pPr algn="ctr"/>
              <a:endParaRPr lang="el-GR" sz="1400" b="1">
                <a:latin typeface="Arial Greek" charset="0"/>
              </a:endParaRPr>
            </a:p>
          </p:txBody>
        </p:sp>
        <p:sp>
          <p:nvSpPr>
            <p:cNvPr id="13" name="Oval 8"/>
            <p:cNvSpPr>
              <a:spLocks noChangeArrowheads="1"/>
            </p:cNvSpPr>
            <p:nvPr/>
          </p:nvSpPr>
          <p:spPr bwMode="auto">
            <a:xfrm>
              <a:off x="6783388" y="5842000"/>
              <a:ext cx="60325" cy="55563"/>
            </a:xfrm>
            <a:prstGeom prst="ellipse">
              <a:avLst/>
            </a:prstGeom>
            <a:solidFill>
              <a:schemeClr val="tx1"/>
            </a:solidFill>
            <a:ln w="12700">
              <a:solidFill>
                <a:schemeClr val="tx1"/>
              </a:solidFill>
              <a:round/>
              <a:headEnd/>
              <a:tailEnd/>
            </a:ln>
          </p:spPr>
          <p:txBody>
            <a:bodyPr wrap="none" anchor="ctr"/>
            <a:lstStyle/>
            <a:p>
              <a:pPr algn="ctr"/>
              <a:endParaRPr lang="el-GR" sz="1400" b="1">
                <a:latin typeface="Arial Greek" charset="0"/>
              </a:endParaRPr>
            </a:p>
          </p:txBody>
        </p:sp>
        <p:sp>
          <p:nvSpPr>
            <p:cNvPr id="14" name="Oval 9"/>
            <p:cNvSpPr>
              <a:spLocks noChangeArrowheads="1"/>
            </p:cNvSpPr>
            <p:nvPr/>
          </p:nvSpPr>
          <p:spPr bwMode="auto">
            <a:xfrm>
              <a:off x="6927850" y="5842000"/>
              <a:ext cx="60325" cy="55563"/>
            </a:xfrm>
            <a:prstGeom prst="ellipse">
              <a:avLst/>
            </a:prstGeom>
            <a:solidFill>
              <a:schemeClr val="tx1"/>
            </a:solidFill>
            <a:ln w="12700">
              <a:solidFill>
                <a:schemeClr val="tx1"/>
              </a:solidFill>
              <a:round/>
              <a:headEnd/>
              <a:tailEnd/>
            </a:ln>
          </p:spPr>
          <p:txBody>
            <a:bodyPr wrap="none" anchor="ctr"/>
            <a:lstStyle/>
            <a:p>
              <a:pPr algn="ctr"/>
              <a:endParaRPr lang="el-GR" sz="1400" b="1">
                <a:latin typeface="Arial Greek" charset="0"/>
              </a:endParaRPr>
            </a:p>
          </p:txBody>
        </p:sp>
        <p:sp>
          <p:nvSpPr>
            <p:cNvPr id="15" name="Oval 10"/>
            <p:cNvSpPr>
              <a:spLocks noChangeArrowheads="1"/>
            </p:cNvSpPr>
            <p:nvPr/>
          </p:nvSpPr>
          <p:spPr bwMode="auto">
            <a:xfrm>
              <a:off x="6348413" y="4676775"/>
              <a:ext cx="219075" cy="180975"/>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16" name="Oval 11"/>
            <p:cNvSpPr>
              <a:spLocks noChangeArrowheads="1"/>
            </p:cNvSpPr>
            <p:nvPr/>
          </p:nvSpPr>
          <p:spPr bwMode="auto">
            <a:xfrm>
              <a:off x="6646863" y="4941888"/>
              <a:ext cx="222250" cy="180975"/>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17" name="Oval 12"/>
            <p:cNvSpPr>
              <a:spLocks noChangeArrowheads="1"/>
            </p:cNvSpPr>
            <p:nvPr/>
          </p:nvSpPr>
          <p:spPr bwMode="auto">
            <a:xfrm>
              <a:off x="3521075" y="4548188"/>
              <a:ext cx="220663" cy="182562"/>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18" name="Oval 13"/>
            <p:cNvSpPr>
              <a:spLocks noChangeArrowheads="1"/>
            </p:cNvSpPr>
            <p:nvPr/>
          </p:nvSpPr>
          <p:spPr bwMode="auto">
            <a:xfrm>
              <a:off x="4483100" y="4457700"/>
              <a:ext cx="222250" cy="182563"/>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19" name="Oval 14"/>
            <p:cNvSpPr>
              <a:spLocks noChangeArrowheads="1"/>
            </p:cNvSpPr>
            <p:nvPr/>
          </p:nvSpPr>
          <p:spPr bwMode="auto">
            <a:xfrm>
              <a:off x="7485063" y="4713288"/>
              <a:ext cx="220662" cy="182562"/>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20" name="Oval 15"/>
            <p:cNvSpPr>
              <a:spLocks noChangeArrowheads="1"/>
            </p:cNvSpPr>
            <p:nvPr/>
          </p:nvSpPr>
          <p:spPr bwMode="auto">
            <a:xfrm>
              <a:off x="3995738" y="4792663"/>
              <a:ext cx="220662" cy="180975"/>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21" name="Rectangle 17"/>
            <p:cNvSpPr>
              <a:spLocks noChangeArrowheads="1"/>
            </p:cNvSpPr>
            <p:nvPr/>
          </p:nvSpPr>
          <p:spPr bwMode="auto">
            <a:xfrm>
              <a:off x="2463800" y="5578475"/>
              <a:ext cx="854075" cy="965200"/>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nchor="ctr"/>
            <a:lstStyle/>
            <a:p>
              <a:pPr algn="ctr"/>
              <a:endParaRPr lang="el-GR" sz="1400" b="1">
                <a:latin typeface="Arial Greek" charset="0"/>
              </a:endParaRPr>
            </a:p>
          </p:txBody>
        </p:sp>
        <p:grpSp>
          <p:nvGrpSpPr>
            <p:cNvPr id="22" name="Group 18"/>
            <p:cNvGrpSpPr>
              <a:grpSpLocks/>
            </p:cNvGrpSpPr>
            <p:nvPr/>
          </p:nvGrpSpPr>
          <p:grpSpPr bwMode="auto">
            <a:xfrm>
              <a:off x="2597625" y="5773993"/>
              <a:ext cx="577403" cy="605832"/>
              <a:chOff x="908" y="3533"/>
              <a:chExt cx="384" cy="440"/>
            </a:xfrm>
          </p:grpSpPr>
          <p:sp>
            <p:nvSpPr>
              <p:cNvPr id="177" name="Rectangle 19"/>
              <p:cNvSpPr>
                <a:spLocks noChangeArrowheads="1"/>
              </p:cNvSpPr>
              <p:nvPr/>
            </p:nvSpPr>
            <p:spPr bwMode="auto">
              <a:xfrm>
                <a:off x="1041" y="3533"/>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78" name="Line 20"/>
              <p:cNvSpPr>
                <a:spLocks noChangeShapeType="1"/>
              </p:cNvSpPr>
              <p:nvPr/>
            </p:nvSpPr>
            <p:spPr bwMode="auto">
              <a:xfrm>
                <a:off x="908" y="3580"/>
                <a:ext cx="38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79" name="Line 21"/>
              <p:cNvSpPr>
                <a:spLocks noChangeShapeType="1"/>
              </p:cNvSpPr>
              <p:nvPr/>
            </p:nvSpPr>
            <p:spPr bwMode="auto">
              <a:xfrm>
                <a:off x="908" y="3676"/>
                <a:ext cx="38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80" name="Line 22"/>
              <p:cNvSpPr>
                <a:spLocks noChangeShapeType="1"/>
              </p:cNvSpPr>
              <p:nvPr/>
            </p:nvSpPr>
            <p:spPr bwMode="auto">
              <a:xfrm>
                <a:off x="908" y="3772"/>
                <a:ext cx="38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81" name="Line 23"/>
              <p:cNvSpPr>
                <a:spLocks noChangeShapeType="1"/>
              </p:cNvSpPr>
              <p:nvPr/>
            </p:nvSpPr>
            <p:spPr bwMode="auto">
              <a:xfrm>
                <a:off x="908" y="3868"/>
                <a:ext cx="38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82" name="Rectangle 24"/>
              <p:cNvSpPr>
                <a:spLocks noChangeArrowheads="1"/>
              </p:cNvSpPr>
              <p:nvPr/>
            </p:nvSpPr>
            <p:spPr bwMode="auto">
              <a:xfrm>
                <a:off x="1134" y="3830"/>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83" name="Line 25"/>
              <p:cNvSpPr>
                <a:spLocks noChangeShapeType="1"/>
              </p:cNvSpPr>
              <p:nvPr/>
            </p:nvSpPr>
            <p:spPr bwMode="auto">
              <a:xfrm>
                <a:off x="908" y="3973"/>
                <a:ext cx="38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23" name="Rectangle 27"/>
            <p:cNvSpPr>
              <a:spLocks noChangeArrowheads="1"/>
            </p:cNvSpPr>
            <p:nvPr/>
          </p:nvSpPr>
          <p:spPr bwMode="auto">
            <a:xfrm>
              <a:off x="3546475" y="5578475"/>
              <a:ext cx="852488" cy="965200"/>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nchor="ctr"/>
            <a:lstStyle/>
            <a:p>
              <a:pPr algn="ctr"/>
              <a:endParaRPr lang="el-GR" sz="1400" b="1">
                <a:latin typeface="Arial Greek" charset="0"/>
              </a:endParaRPr>
            </a:p>
          </p:txBody>
        </p:sp>
        <p:sp>
          <p:nvSpPr>
            <p:cNvPr id="24" name="Rectangle 29"/>
            <p:cNvSpPr>
              <a:spLocks noChangeArrowheads="1"/>
            </p:cNvSpPr>
            <p:nvPr/>
          </p:nvSpPr>
          <p:spPr bwMode="auto">
            <a:xfrm>
              <a:off x="3736975" y="5881688"/>
              <a:ext cx="227013" cy="47625"/>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25" name="Line 30"/>
            <p:cNvSpPr>
              <a:spLocks noChangeShapeType="1"/>
            </p:cNvSpPr>
            <p:nvPr/>
          </p:nvSpPr>
          <p:spPr bwMode="auto">
            <a:xfrm>
              <a:off x="3679825" y="5800725"/>
              <a:ext cx="57626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6" name="Line 31"/>
            <p:cNvSpPr>
              <a:spLocks noChangeShapeType="1"/>
            </p:cNvSpPr>
            <p:nvPr/>
          </p:nvSpPr>
          <p:spPr bwMode="auto">
            <a:xfrm>
              <a:off x="3679825" y="5932488"/>
              <a:ext cx="57626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7" name="Line 32"/>
            <p:cNvSpPr>
              <a:spLocks noChangeShapeType="1"/>
            </p:cNvSpPr>
            <p:nvPr/>
          </p:nvSpPr>
          <p:spPr bwMode="auto">
            <a:xfrm flipV="1">
              <a:off x="3679825" y="6062663"/>
              <a:ext cx="585788" cy="1587"/>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8" name="Line 33"/>
            <p:cNvSpPr>
              <a:spLocks noChangeShapeType="1"/>
            </p:cNvSpPr>
            <p:nvPr/>
          </p:nvSpPr>
          <p:spPr bwMode="auto">
            <a:xfrm>
              <a:off x="3679825" y="6196013"/>
              <a:ext cx="571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29" name="Rectangle 34"/>
            <p:cNvSpPr>
              <a:spLocks noChangeArrowheads="1"/>
            </p:cNvSpPr>
            <p:nvPr/>
          </p:nvSpPr>
          <p:spPr bwMode="auto">
            <a:xfrm>
              <a:off x="3943350" y="6200775"/>
              <a:ext cx="301625" cy="127000"/>
            </a:xfrm>
            <a:prstGeom prst="rect">
              <a:avLst/>
            </a:prstGeom>
            <a:solidFill>
              <a:srgbClr val="CC9900"/>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30" name="Line 35"/>
            <p:cNvSpPr>
              <a:spLocks noChangeShapeType="1"/>
            </p:cNvSpPr>
            <p:nvPr/>
          </p:nvSpPr>
          <p:spPr bwMode="auto">
            <a:xfrm>
              <a:off x="3679825" y="6334125"/>
              <a:ext cx="5715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31" name="Rectangle 37"/>
            <p:cNvSpPr>
              <a:spLocks noChangeArrowheads="1"/>
            </p:cNvSpPr>
            <p:nvPr/>
          </p:nvSpPr>
          <p:spPr bwMode="auto">
            <a:xfrm>
              <a:off x="7007225" y="5578475"/>
              <a:ext cx="854075" cy="965200"/>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nchor="ctr"/>
            <a:lstStyle/>
            <a:p>
              <a:pPr algn="ctr"/>
              <a:endParaRPr lang="el-GR" sz="1400" b="1">
                <a:latin typeface="Arial Greek" charset="0"/>
              </a:endParaRPr>
            </a:p>
          </p:txBody>
        </p:sp>
        <p:grpSp>
          <p:nvGrpSpPr>
            <p:cNvPr id="32" name="Group 38"/>
            <p:cNvGrpSpPr>
              <a:grpSpLocks/>
            </p:cNvGrpSpPr>
            <p:nvPr/>
          </p:nvGrpSpPr>
          <p:grpSpPr bwMode="auto">
            <a:xfrm>
              <a:off x="7145561" y="5789139"/>
              <a:ext cx="577403" cy="541118"/>
              <a:chOff x="5511" y="3383"/>
              <a:chExt cx="384" cy="393"/>
            </a:xfrm>
          </p:grpSpPr>
          <p:sp>
            <p:nvSpPr>
              <p:cNvPr id="170" name="Rectangle 39"/>
              <p:cNvSpPr>
                <a:spLocks noChangeArrowheads="1"/>
              </p:cNvSpPr>
              <p:nvPr/>
            </p:nvSpPr>
            <p:spPr bwMode="auto">
              <a:xfrm>
                <a:off x="5513" y="3441"/>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71" name="Line 40"/>
              <p:cNvSpPr>
                <a:spLocks noChangeShapeType="1"/>
              </p:cNvSpPr>
              <p:nvPr/>
            </p:nvSpPr>
            <p:spPr bwMode="auto">
              <a:xfrm>
                <a:off x="5511" y="3383"/>
                <a:ext cx="38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72" name="Line 41"/>
              <p:cNvSpPr>
                <a:spLocks noChangeShapeType="1"/>
              </p:cNvSpPr>
              <p:nvPr/>
            </p:nvSpPr>
            <p:spPr bwMode="auto">
              <a:xfrm>
                <a:off x="5511" y="3479"/>
                <a:ext cx="38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73" name="Line 42"/>
              <p:cNvSpPr>
                <a:spLocks noChangeShapeType="1"/>
              </p:cNvSpPr>
              <p:nvPr/>
            </p:nvSpPr>
            <p:spPr bwMode="auto">
              <a:xfrm flipV="1">
                <a:off x="5511" y="3575"/>
                <a:ext cx="37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74" name="Line 43"/>
              <p:cNvSpPr>
                <a:spLocks noChangeShapeType="1"/>
              </p:cNvSpPr>
              <p:nvPr/>
            </p:nvSpPr>
            <p:spPr bwMode="auto">
              <a:xfrm>
                <a:off x="5511" y="3671"/>
                <a:ext cx="38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75" name="Rectangle 44"/>
              <p:cNvSpPr>
                <a:spLocks noChangeArrowheads="1"/>
              </p:cNvSpPr>
              <p:nvPr/>
            </p:nvSpPr>
            <p:spPr bwMode="auto">
              <a:xfrm>
                <a:off x="5737" y="3633"/>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76" name="Line 45"/>
              <p:cNvSpPr>
                <a:spLocks noChangeShapeType="1"/>
              </p:cNvSpPr>
              <p:nvPr/>
            </p:nvSpPr>
            <p:spPr bwMode="auto">
              <a:xfrm>
                <a:off x="5511" y="3776"/>
                <a:ext cx="38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33" name="Oval 46"/>
            <p:cNvSpPr>
              <a:spLocks noChangeArrowheads="1"/>
            </p:cNvSpPr>
            <p:nvPr/>
          </p:nvSpPr>
          <p:spPr bwMode="auto">
            <a:xfrm>
              <a:off x="3019425" y="4791075"/>
              <a:ext cx="220663" cy="180975"/>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34" name="Rectangle 48"/>
            <p:cNvSpPr>
              <a:spLocks noChangeArrowheads="1"/>
            </p:cNvSpPr>
            <p:nvPr/>
          </p:nvSpPr>
          <p:spPr bwMode="auto">
            <a:xfrm>
              <a:off x="5697538" y="5578475"/>
              <a:ext cx="852487" cy="965200"/>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nchor="ctr"/>
            <a:lstStyle/>
            <a:p>
              <a:pPr algn="ctr"/>
              <a:endParaRPr lang="el-GR" sz="1400" b="1">
                <a:latin typeface="Arial Greek" charset="0"/>
              </a:endParaRPr>
            </a:p>
          </p:txBody>
        </p:sp>
        <p:grpSp>
          <p:nvGrpSpPr>
            <p:cNvPr id="35" name="Group 49"/>
            <p:cNvGrpSpPr>
              <a:grpSpLocks/>
            </p:cNvGrpSpPr>
            <p:nvPr/>
          </p:nvGrpSpPr>
          <p:grpSpPr bwMode="auto">
            <a:xfrm>
              <a:off x="5835617" y="5762978"/>
              <a:ext cx="576329" cy="594817"/>
              <a:chOff x="3497" y="3365"/>
              <a:chExt cx="384" cy="432"/>
            </a:xfrm>
          </p:grpSpPr>
          <p:sp>
            <p:nvSpPr>
              <p:cNvPr id="162" name="Rectangle 50"/>
              <p:cNvSpPr>
                <a:spLocks noChangeArrowheads="1"/>
              </p:cNvSpPr>
              <p:nvPr/>
            </p:nvSpPr>
            <p:spPr bwMode="auto">
              <a:xfrm>
                <a:off x="3500" y="3656"/>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63" name="Rectangle 51"/>
              <p:cNvSpPr>
                <a:spLocks noChangeArrowheads="1"/>
              </p:cNvSpPr>
              <p:nvPr/>
            </p:nvSpPr>
            <p:spPr bwMode="auto">
              <a:xfrm>
                <a:off x="3725" y="3365"/>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64" name="Line 52"/>
              <p:cNvSpPr>
                <a:spLocks noChangeShapeType="1"/>
              </p:cNvSpPr>
              <p:nvPr/>
            </p:nvSpPr>
            <p:spPr bwMode="auto">
              <a:xfrm>
                <a:off x="3497" y="3404"/>
                <a:ext cx="38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65" name="Line 53"/>
              <p:cNvSpPr>
                <a:spLocks noChangeShapeType="1"/>
              </p:cNvSpPr>
              <p:nvPr/>
            </p:nvSpPr>
            <p:spPr bwMode="auto">
              <a:xfrm>
                <a:off x="3497" y="3500"/>
                <a:ext cx="38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66" name="Line 54"/>
              <p:cNvSpPr>
                <a:spLocks noChangeShapeType="1"/>
              </p:cNvSpPr>
              <p:nvPr/>
            </p:nvSpPr>
            <p:spPr bwMode="auto">
              <a:xfrm>
                <a:off x="3497" y="3596"/>
                <a:ext cx="38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67" name="Line 55"/>
              <p:cNvSpPr>
                <a:spLocks noChangeShapeType="1"/>
              </p:cNvSpPr>
              <p:nvPr/>
            </p:nvSpPr>
            <p:spPr bwMode="auto">
              <a:xfrm>
                <a:off x="3497" y="3692"/>
                <a:ext cx="38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68" name="Line 56"/>
              <p:cNvSpPr>
                <a:spLocks noChangeShapeType="1"/>
              </p:cNvSpPr>
              <p:nvPr/>
            </p:nvSpPr>
            <p:spPr bwMode="auto">
              <a:xfrm>
                <a:off x="3497" y="3797"/>
                <a:ext cx="38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69" name="Rectangle 57"/>
              <p:cNvSpPr>
                <a:spLocks noChangeArrowheads="1"/>
              </p:cNvSpPr>
              <p:nvPr/>
            </p:nvSpPr>
            <p:spPr bwMode="auto">
              <a:xfrm>
                <a:off x="3587" y="3462"/>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grpSp>
        <p:sp>
          <p:nvSpPr>
            <p:cNvPr id="36" name="Rectangle 59"/>
            <p:cNvSpPr>
              <a:spLocks noChangeArrowheads="1"/>
            </p:cNvSpPr>
            <p:nvPr/>
          </p:nvSpPr>
          <p:spPr bwMode="auto">
            <a:xfrm>
              <a:off x="4627563" y="5578475"/>
              <a:ext cx="854075" cy="965200"/>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nchor="ctr"/>
            <a:lstStyle/>
            <a:p>
              <a:pPr algn="ctr"/>
              <a:endParaRPr lang="el-GR" sz="1400" b="1">
                <a:latin typeface="Arial Greek" charset="0"/>
              </a:endParaRPr>
            </a:p>
          </p:txBody>
        </p:sp>
        <p:grpSp>
          <p:nvGrpSpPr>
            <p:cNvPr id="37" name="Group 60"/>
            <p:cNvGrpSpPr>
              <a:grpSpLocks/>
            </p:cNvGrpSpPr>
            <p:nvPr/>
          </p:nvGrpSpPr>
          <p:grpSpPr bwMode="auto">
            <a:xfrm>
              <a:off x="4765899" y="5790516"/>
              <a:ext cx="577403" cy="541118"/>
              <a:chOff x="2624" y="3404"/>
              <a:chExt cx="384" cy="393"/>
            </a:xfrm>
          </p:grpSpPr>
          <p:sp>
            <p:nvSpPr>
              <p:cNvPr id="155" name="Rectangle 61"/>
              <p:cNvSpPr>
                <a:spLocks noChangeArrowheads="1"/>
              </p:cNvSpPr>
              <p:nvPr/>
            </p:nvSpPr>
            <p:spPr bwMode="auto">
              <a:xfrm>
                <a:off x="2626" y="3562"/>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56" name="Line 62"/>
              <p:cNvSpPr>
                <a:spLocks noChangeShapeType="1"/>
              </p:cNvSpPr>
              <p:nvPr/>
            </p:nvSpPr>
            <p:spPr bwMode="auto">
              <a:xfrm>
                <a:off x="2624" y="3404"/>
                <a:ext cx="38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57" name="Line 63"/>
              <p:cNvSpPr>
                <a:spLocks noChangeShapeType="1"/>
              </p:cNvSpPr>
              <p:nvPr/>
            </p:nvSpPr>
            <p:spPr bwMode="auto">
              <a:xfrm>
                <a:off x="2624" y="3500"/>
                <a:ext cx="384"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58" name="Line 64"/>
              <p:cNvSpPr>
                <a:spLocks noChangeShapeType="1"/>
              </p:cNvSpPr>
              <p:nvPr/>
            </p:nvSpPr>
            <p:spPr bwMode="auto">
              <a:xfrm flipV="1">
                <a:off x="2624" y="3595"/>
                <a:ext cx="381" cy="1"/>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59" name="Line 65"/>
              <p:cNvSpPr>
                <a:spLocks noChangeShapeType="1"/>
              </p:cNvSpPr>
              <p:nvPr/>
            </p:nvSpPr>
            <p:spPr bwMode="auto">
              <a:xfrm>
                <a:off x="2624" y="3692"/>
                <a:ext cx="38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60" name="Line 66"/>
              <p:cNvSpPr>
                <a:spLocks noChangeShapeType="1"/>
              </p:cNvSpPr>
              <p:nvPr/>
            </p:nvSpPr>
            <p:spPr bwMode="auto">
              <a:xfrm>
                <a:off x="2624" y="3797"/>
                <a:ext cx="381"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61" name="Rectangle 67"/>
              <p:cNvSpPr>
                <a:spLocks noChangeArrowheads="1"/>
              </p:cNvSpPr>
              <p:nvPr/>
            </p:nvSpPr>
            <p:spPr bwMode="auto">
              <a:xfrm>
                <a:off x="2851" y="3461"/>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grpSp>
        <p:sp>
          <p:nvSpPr>
            <p:cNvPr id="38" name="AutoShape 70"/>
            <p:cNvSpPr>
              <a:spLocks noChangeArrowheads="1"/>
            </p:cNvSpPr>
            <p:nvPr/>
          </p:nvSpPr>
          <p:spPr bwMode="auto">
            <a:xfrm>
              <a:off x="3005487" y="2588156"/>
              <a:ext cx="1479201" cy="1540932"/>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39" name="AutoShape 71"/>
            <p:cNvSpPr>
              <a:spLocks noChangeArrowheads="1"/>
            </p:cNvSpPr>
            <p:nvPr/>
          </p:nvSpPr>
          <p:spPr bwMode="auto">
            <a:xfrm>
              <a:off x="2789238" y="2466975"/>
              <a:ext cx="1479201" cy="1540932"/>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40" name="AutoShape 73"/>
            <p:cNvSpPr>
              <a:spLocks noChangeArrowheads="1"/>
            </p:cNvSpPr>
            <p:nvPr/>
          </p:nvSpPr>
          <p:spPr bwMode="auto">
            <a:xfrm>
              <a:off x="2571750" y="2343150"/>
              <a:ext cx="1479550" cy="1541463"/>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41" name="Line 74"/>
            <p:cNvSpPr>
              <a:spLocks noChangeShapeType="1"/>
            </p:cNvSpPr>
            <p:nvPr/>
          </p:nvSpPr>
          <p:spPr bwMode="auto">
            <a:xfrm flipH="1">
              <a:off x="3148013" y="2838450"/>
              <a:ext cx="131762" cy="30003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2" name="Line 75"/>
            <p:cNvSpPr>
              <a:spLocks noChangeShapeType="1"/>
            </p:cNvSpPr>
            <p:nvPr/>
          </p:nvSpPr>
          <p:spPr bwMode="auto">
            <a:xfrm>
              <a:off x="3473450" y="3289300"/>
              <a:ext cx="258763" cy="450850"/>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3" name="Line 76"/>
            <p:cNvSpPr>
              <a:spLocks noChangeShapeType="1"/>
            </p:cNvSpPr>
            <p:nvPr/>
          </p:nvSpPr>
          <p:spPr bwMode="auto">
            <a:xfrm flipH="1">
              <a:off x="3408363" y="3332163"/>
              <a:ext cx="71437" cy="307975"/>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4" name="Line 77"/>
            <p:cNvSpPr>
              <a:spLocks noChangeShapeType="1"/>
            </p:cNvSpPr>
            <p:nvPr/>
          </p:nvSpPr>
          <p:spPr bwMode="auto">
            <a:xfrm>
              <a:off x="3279775" y="2838450"/>
              <a:ext cx="207963" cy="411163"/>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45" name="Oval 78"/>
            <p:cNvSpPr>
              <a:spLocks noChangeArrowheads="1"/>
            </p:cNvSpPr>
            <p:nvPr/>
          </p:nvSpPr>
          <p:spPr bwMode="auto">
            <a:xfrm>
              <a:off x="3376613" y="3241675"/>
              <a:ext cx="223837" cy="82550"/>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46" name="Oval 79"/>
            <p:cNvSpPr>
              <a:spLocks noChangeArrowheads="1"/>
            </p:cNvSpPr>
            <p:nvPr/>
          </p:nvSpPr>
          <p:spPr bwMode="auto">
            <a:xfrm>
              <a:off x="3333750" y="3649663"/>
              <a:ext cx="225425" cy="84137"/>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47" name="Oval 80"/>
            <p:cNvSpPr>
              <a:spLocks noChangeArrowheads="1"/>
            </p:cNvSpPr>
            <p:nvPr/>
          </p:nvSpPr>
          <p:spPr bwMode="auto">
            <a:xfrm>
              <a:off x="2693988" y="3684588"/>
              <a:ext cx="220662" cy="80962"/>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48" name="Oval 81"/>
            <p:cNvSpPr>
              <a:spLocks noChangeArrowheads="1"/>
            </p:cNvSpPr>
            <p:nvPr/>
          </p:nvSpPr>
          <p:spPr bwMode="auto">
            <a:xfrm>
              <a:off x="2921000" y="3557588"/>
              <a:ext cx="225425" cy="82550"/>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49" name="Oval 82"/>
            <p:cNvSpPr>
              <a:spLocks noChangeArrowheads="1"/>
            </p:cNvSpPr>
            <p:nvPr/>
          </p:nvSpPr>
          <p:spPr bwMode="auto">
            <a:xfrm>
              <a:off x="3651250" y="3746500"/>
              <a:ext cx="217488" cy="85725"/>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50" name="Oval 83"/>
            <p:cNvSpPr>
              <a:spLocks noChangeArrowheads="1"/>
            </p:cNvSpPr>
            <p:nvPr/>
          </p:nvSpPr>
          <p:spPr bwMode="auto">
            <a:xfrm>
              <a:off x="3165475" y="2789238"/>
              <a:ext cx="222250" cy="80962"/>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51" name="Line 85"/>
            <p:cNvSpPr>
              <a:spLocks noChangeShapeType="1"/>
            </p:cNvSpPr>
            <p:nvPr/>
          </p:nvSpPr>
          <p:spPr bwMode="auto">
            <a:xfrm flipH="1">
              <a:off x="2825750" y="3238500"/>
              <a:ext cx="295514" cy="45243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52" name="Line 86"/>
            <p:cNvSpPr>
              <a:spLocks noChangeShapeType="1"/>
            </p:cNvSpPr>
            <p:nvPr/>
          </p:nvSpPr>
          <p:spPr bwMode="auto">
            <a:xfrm flipH="1">
              <a:off x="3047761" y="3238500"/>
              <a:ext cx="73504" cy="351743"/>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53" name="Line 87"/>
            <p:cNvSpPr>
              <a:spLocks noChangeShapeType="1"/>
            </p:cNvSpPr>
            <p:nvPr/>
          </p:nvSpPr>
          <p:spPr bwMode="auto">
            <a:xfrm>
              <a:off x="3121264" y="3238500"/>
              <a:ext cx="222011" cy="251048"/>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54" name="Oval 88"/>
            <p:cNvSpPr>
              <a:spLocks noChangeArrowheads="1"/>
            </p:cNvSpPr>
            <p:nvPr/>
          </p:nvSpPr>
          <p:spPr bwMode="auto">
            <a:xfrm>
              <a:off x="3181350" y="3457575"/>
              <a:ext cx="225425" cy="82550"/>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55" name="Oval 89"/>
            <p:cNvSpPr>
              <a:spLocks noChangeArrowheads="1"/>
            </p:cNvSpPr>
            <p:nvPr/>
          </p:nvSpPr>
          <p:spPr bwMode="auto">
            <a:xfrm>
              <a:off x="3011488" y="3149600"/>
              <a:ext cx="227012" cy="84138"/>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56" name="AutoShape 92"/>
            <p:cNvSpPr>
              <a:spLocks noChangeArrowheads="1"/>
            </p:cNvSpPr>
            <p:nvPr/>
          </p:nvSpPr>
          <p:spPr bwMode="auto">
            <a:xfrm>
              <a:off x="4580287" y="2575572"/>
              <a:ext cx="1479201" cy="1542403"/>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57" name="AutoShape 93"/>
            <p:cNvSpPr>
              <a:spLocks noChangeArrowheads="1"/>
            </p:cNvSpPr>
            <p:nvPr/>
          </p:nvSpPr>
          <p:spPr bwMode="auto">
            <a:xfrm>
              <a:off x="4364038" y="2454275"/>
              <a:ext cx="1479201" cy="1542403"/>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58" name="AutoShape 95"/>
            <p:cNvSpPr>
              <a:spLocks noChangeArrowheads="1"/>
            </p:cNvSpPr>
            <p:nvPr/>
          </p:nvSpPr>
          <p:spPr bwMode="auto">
            <a:xfrm>
              <a:off x="4129088" y="2344738"/>
              <a:ext cx="1479550" cy="1541462"/>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59" name="Line 96"/>
            <p:cNvSpPr>
              <a:spLocks noChangeShapeType="1"/>
            </p:cNvSpPr>
            <p:nvPr/>
          </p:nvSpPr>
          <p:spPr bwMode="auto">
            <a:xfrm flipH="1">
              <a:off x="4511675" y="3240088"/>
              <a:ext cx="130175" cy="350837"/>
            </a:xfrm>
            <a:prstGeom prst="line">
              <a:avLst/>
            </a:prstGeom>
            <a:noFill/>
            <a:ln w="25400">
              <a:solidFill>
                <a:srgbClr val="EA3808"/>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60" name="Line 97"/>
            <p:cNvSpPr>
              <a:spLocks noChangeShapeType="1"/>
            </p:cNvSpPr>
            <p:nvPr/>
          </p:nvSpPr>
          <p:spPr bwMode="auto">
            <a:xfrm>
              <a:off x="4705350" y="3240088"/>
              <a:ext cx="0" cy="201612"/>
            </a:xfrm>
            <a:prstGeom prst="line">
              <a:avLst/>
            </a:prstGeom>
            <a:noFill/>
            <a:ln w="25400">
              <a:solidFill>
                <a:srgbClr val="EA3808"/>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61" name="Line 98"/>
            <p:cNvSpPr>
              <a:spLocks noChangeShapeType="1"/>
            </p:cNvSpPr>
            <p:nvPr/>
          </p:nvSpPr>
          <p:spPr bwMode="auto">
            <a:xfrm flipH="1">
              <a:off x="4641850" y="2890838"/>
              <a:ext cx="258763" cy="300037"/>
            </a:xfrm>
            <a:prstGeom prst="line">
              <a:avLst/>
            </a:prstGeom>
            <a:noFill/>
            <a:ln w="25400">
              <a:solidFill>
                <a:srgbClr val="EA3808"/>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62" name="Line 99"/>
            <p:cNvSpPr>
              <a:spLocks noChangeShapeType="1"/>
            </p:cNvSpPr>
            <p:nvPr/>
          </p:nvSpPr>
          <p:spPr bwMode="auto">
            <a:xfrm>
              <a:off x="5030788" y="3240088"/>
              <a:ext cx="258762" cy="401637"/>
            </a:xfrm>
            <a:prstGeom prst="line">
              <a:avLst/>
            </a:prstGeom>
            <a:noFill/>
            <a:ln w="25400">
              <a:solidFill>
                <a:srgbClr val="EA3808"/>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63" name="Line 100"/>
            <p:cNvSpPr>
              <a:spLocks noChangeShapeType="1"/>
            </p:cNvSpPr>
            <p:nvPr/>
          </p:nvSpPr>
          <p:spPr bwMode="auto">
            <a:xfrm flipH="1">
              <a:off x="4705350" y="3240088"/>
              <a:ext cx="325438" cy="201612"/>
            </a:xfrm>
            <a:prstGeom prst="line">
              <a:avLst/>
            </a:prstGeom>
            <a:noFill/>
            <a:ln w="25400">
              <a:solidFill>
                <a:srgbClr val="EA3808"/>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64" name="Line 101"/>
            <p:cNvSpPr>
              <a:spLocks noChangeShapeType="1"/>
            </p:cNvSpPr>
            <p:nvPr/>
          </p:nvSpPr>
          <p:spPr bwMode="auto">
            <a:xfrm flipH="1">
              <a:off x="4965700" y="3233738"/>
              <a:ext cx="71438" cy="357187"/>
            </a:xfrm>
            <a:prstGeom prst="line">
              <a:avLst/>
            </a:prstGeom>
            <a:noFill/>
            <a:ln w="25400">
              <a:solidFill>
                <a:srgbClr val="EA3808"/>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65" name="Line 102"/>
            <p:cNvSpPr>
              <a:spLocks noChangeShapeType="1"/>
            </p:cNvSpPr>
            <p:nvPr/>
          </p:nvSpPr>
          <p:spPr bwMode="auto">
            <a:xfrm>
              <a:off x="4900613" y="2890838"/>
              <a:ext cx="144462" cy="260350"/>
            </a:xfrm>
            <a:prstGeom prst="line">
              <a:avLst/>
            </a:prstGeom>
            <a:noFill/>
            <a:ln w="25400">
              <a:solidFill>
                <a:srgbClr val="EA3808"/>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66" name="Oval 103"/>
            <p:cNvSpPr>
              <a:spLocks noChangeArrowheads="1"/>
            </p:cNvSpPr>
            <p:nvPr/>
          </p:nvSpPr>
          <p:spPr bwMode="auto">
            <a:xfrm>
              <a:off x="4932363" y="3143250"/>
              <a:ext cx="225425" cy="80963"/>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67" name="Oval 104"/>
            <p:cNvSpPr>
              <a:spLocks noChangeArrowheads="1"/>
            </p:cNvSpPr>
            <p:nvPr/>
          </p:nvSpPr>
          <p:spPr bwMode="auto">
            <a:xfrm>
              <a:off x="4826000" y="3551238"/>
              <a:ext cx="227013" cy="82550"/>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68" name="Oval 105"/>
            <p:cNvSpPr>
              <a:spLocks noChangeArrowheads="1"/>
            </p:cNvSpPr>
            <p:nvPr/>
          </p:nvSpPr>
          <p:spPr bwMode="auto">
            <a:xfrm>
              <a:off x="4381500" y="3586163"/>
              <a:ext cx="220663" cy="80962"/>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69" name="Oval 106"/>
            <p:cNvSpPr>
              <a:spLocks noChangeArrowheads="1"/>
            </p:cNvSpPr>
            <p:nvPr/>
          </p:nvSpPr>
          <p:spPr bwMode="auto">
            <a:xfrm>
              <a:off x="4611688" y="3408363"/>
              <a:ext cx="223837" cy="84137"/>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70" name="Oval 107"/>
            <p:cNvSpPr>
              <a:spLocks noChangeArrowheads="1"/>
            </p:cNvSpPr>
            <p:nvPr/>
          </p:nvSpPr>
          <p:spPr bwMode="auto">
            <a:xfrm>
              <a:off x="4568825" y="3151188"/>
              <a:ext cx="227013" cy="84137"/>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71" name="Oval 108"/>
            <p:cNvSpPr>
              <a:spLocks noChangeArrowheads="1"/>
            </p:cNvSpPr>
            <p:nvPr/>
          </p:nvSpPr>
          <p:spPr bwMode="auto">
            <a:xfrm>
              <a:off x="5208588" y="3649663"/>
              <a:ext cx="219075" cy="84137"/>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72" name="Oval 109"/>
            <p:cNvSpPr>
              <a:spLocks noChangeArrowheads="1"/>
            </p:cNvSpPr>
            <p:nvPr/>
          </p:nvSpPr>
          <p:spPr bwMode="auto">
            <a:xfrm>
              <a:off x="4787900" y="2840038"/>
              <a:ext cx="220663" cy="82550"/>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73" name="Oval 110"/>
            <p:cNvSpPr>
              <a:spLocks noChangeArrowheads="1"/>
            </p:cNvSpPr>
            <p:nvPr/>
          </p:nvSpPr>
          <p:spPr bwMode="auto">
            <a:xfrm>
              <a:off x="6280150" y="1698625"/>
              <a:ext cx="268288"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74" name="Oval 111"/>
            <p:cNvSpPr>
              <a:spLocks noChangeArrowheads="1"/>
            </p:cNvSpPr>
            <p:nvPr/>
          </p:nvSpPr>
          <p:spPr bwMode="auto">
            <a:xfrm>
              <a:off x="5611813" y="2293938"/>
              <a:ext cx="268287"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75" name="Oval 112"/>
            <p:cNvSpPr>
              <a:spLocks noChangeArrowheads="1"/>
            </p:cNvSpPr>
            <p:nvPr/>
          </p:nvSpPr>
          <p:spPr bwMode="auto">
            <a:xfrm>
              <a:off x="3592513" y="1698625"/>
              <a:ext cx="269875"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76" name="Oval 113"/>
            <p:cNvSpPr>
              <a:spLocks noChangeArrowheads="1"/>
            </p:cNvSpPr>
            <p:nvPr/>
          </p:nvSpPr>
          <p:spPr bwMode="auto">
            <a:xfrm>
              <a:off x="3952875" y="2359025"/>
              <a:ext cx="269875"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77" name="Oval 114"/>
            <p:cNvSpPr>
              <a:spLocks noChangeArrowheads="1"/>
            </p:cNvSpPr>
            <p:nvPr/>
          </p:nvSpPr>
          <p:spPr bwMode="auto">
            <a:xfrm>
              <a:off x="4891088" y="1698625"/>
              <a:ext cx="268287"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78" name="Rectangle 115"/>
            <p:cNvSpPr>
              <a:spLocks noChangeArrowheads="1"/>
            </p:cNvSpPr>
            <p:nvPr/>
          </p:nvSpPr>
          <p:spPr bwMode="auto">
            <a:xfrm>
              <a:off x="2801936" y="3338644"/>
              <a:ext cx="1022351" cy="418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nchor="ctr">
              <a:spAutoFit/>
            </a:bodyPr>
            <a:lstStyle/>
            <a:p>
              <a:pPr algn="ctr"/>
              <a:r>
                <a:rPr lang="el-GR" sz="1400" b="1" dirty="0">
                  <a:solidFill>
                    <a:schemeClr val="bg1"/>
                  </a:solidFill>
                </a:rPr>
                <a:t>Actors</a:t>
              </a:r>
            </a:p>
          </p:txBody>
        </p:sp>
        <p:sp>
          <p:nvSpPr>
            <p:cNvPr id="79" name="AutoShape 118"/>
            <p:cNvSpPr>
              <a:spLocks noChangeArrowheads="1"/>
            </p:cNvSpPr>
            <p:nvPr/>
          </p:nvSpPr>
          <p:spPr bwMode="auto">
            <a:xfrm>
              <a:off x="6164814" y="2565931"/>
              <a:ext cx="1480586" cy="1540932"/>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80" name="AutoShape 119"/>
            <p:cNvSpPr>
              <a:spLocks noChangeArrowheads="1"/>
            </p:cNvSpPr>
            <p:nvPr/>
          </p:nvSpPr>
          <p:spPr bwMode="auto">
            <a:xfrm>
              <a:off x="5948363" y="2444750"/>
              <a:ext cx="1480586" cy="1540932"/>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81" name="AutoShape 121"/>
            <p:cNvSpPr>
              <a:spLocks noChangeArrowheads="1"/>
            </p:cNvSpPr>
            <p:nvPr/>
          </p:nvSpPr>
          <p:spPr bwMode="auto">
            <a:xfrm>
              <a:off x="5722938" y="2346325"/>
              <a:ext cx="1481137" cy="1541463"/>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82" name="Line 122"/>
            <p:cNvSpPr>
              <a:spLocks noChangeShapeType="1"/>
            </p:cNvSpPr>
            <p:nvPr/>
          </p:nvSpPr>
          <p:spPr bwMode="auto">
            <a:xfrm flipH="1">
              <a:off x="5981573" y="3254121"/>
              <a:ext cx="227058" cy="351272"/>
            </a:xfrm>
            <a:prstGeom prst="line">
              <a:avLst/>
            </a:prstGeom>
            <a:noFill/>
            <a:ln w="25400">
              <a:solidFill>
                <a:srgbClr val="00CC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3" name="Line 123"/>
            <p:cNvSpPr>
              <a:spLocks noChangeShapeType="1"/>
            </p:cNvSpPr>
            <p:nvPr/>
          </p:nvSpPr>
          <p:spPr bwMode="auto">
            <a:xfrm>
              <a:off x="6208631" y="3259631"/>
              <a:ext cx="27066" cy="249334"/>
            </a:xfrm>
            <a:prstGeom prst="line">
              <a:avLst/>
            </a:prstGeom>
            <a:noFill/>
            <a:ln w="25400">
              <a:solidFill>
                <a:srgbClr val="00CC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4" name="Line 124"/>
            <p:cNvSpPr>
              <a:spLocks noChangeShapeType="1"/>
            </p:cNvSpPr>
            <p:nvPr/>
          </p:nvSpPr>
          <p:spPr bwMode="auto">
            <a:xfrm flipH="1">
              <a:off x="6252238" y="2929023"/>
              <a:ext cx="216532" cy="246579"/>
            </a:xfrm>
            <a:prstGeom prst="line">
              <a:avLst/>
            </a:prstGeom>
            <a:noFill/>
            <a:ln w="25400">
              <a:solidFill>
                <a:srgbClr val="00CC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5" name="Line 125"/>
            <p:cNvSpPr>
              <a:spLocks noChangeShapeType="1"/>
            </p:cNvSpPr>
            <p:nvPr/>
          </p:nvSpPr>
          <p:spPr bwMode="auto">
            <a:xfrm>
              <a:off x="6743945" y="3259631"/>
              <a:ext cx="142851" cy="483515"/>
            </a:xfrm>
            <a:prstGeom prst="line">
              <a:avLst/>
            </a:prstGeom>
            <a:noFill/>
            <a:ln w="25400">
              <a:solidFill>
                <a:srgbClr val="00CC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6" name="Line 126"/>
            <p:cNvSpPr>
              <a:spLocks noChangeShapeType="1"/>
            </p:cNvSpPr>
            <p:nvPr/>
          </p:nvSpPr>
          <p:spPr bwMode="auto">
            <a:xfrm flipH="1">
              <a:off x="6235697" y="3305090"/>
              <a:ext cx="222546" cy="208008"/>
            </a:xfrm>
            <a:prstGeom prst="line">
              <a:avLst/>
            </a:prstGeom>
            <a:noFill/>
            <a:ln w="25400">
              <a:solidFill>
                <a:srgbClr val="00CC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7" name="Line 127"/>
            <p:cNvSpPr>
              <a:spLocks noChangeShapeType="1"/>
            </p:cNvSpPr>
            <p:nvPr/>
          </p:nvSpPr>
          <p:spPr bwMode="auto">
            <a:xfrm flipH="1">
              <a:off x="6561998" y="3254121"/>
              <a:ext cx="166910" cy="388465"/>
            </a:xfrm>
            <a:prstGeom prst="line">
              <a:avLst/>
            </a:prstGeom>
            <a:noFill/>
            <a:ln w="25400">
              <a:solidFill>
                <a:srgbClr val="00CC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8" name="Line 128"/>
            <p:cNvSpPr>
              <a:spLocks noChangeShapeType="1"/>
            </p:cNvSpPr>
            <p:nvPr/>
          </p:nvSpPr>
          <p:spPr bwMode="auto">
            <a:xfrm>
              <a:off x="6462755" y="2933155"/>
              <a:ext cx="245102" cy="242446"/>
            </a:xfrm>
            <a:prstGeom prst="line">
              <a:avLst/>
            </a:prstGeom>
            <a:noFill/>
            <a:ln w="25400">
              <a:solidFill>
                <a:srgbClr val="00CC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89" name="Oval 129"/>
            <p:cNvSpPr>
              <a:spLocks noChangeArrowheads="1"/>
            </p:cNvSpPr>
            <p:nvPr/>
          </p:nvSpPr>
          <p:spPr bwMode="auto">
            <a:xfrm>
              <a:off x="6598087" y="3174224"/>
              <a:ext cx="225554" cy="81275"/>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0" name="Oval 130"/>
            <p:cNvSpPr>
              <a:spLocks noChangeArrowheads="1"/>
            </p:cNvSpPr>
            <p:nvPr/>
          </p:nvSpPr>
          <p:spPr bwMode="auto">
            <a:xfrm>
              <a:off x="6452229" y="3643964"/>
              <a:ext cx="227058" cy="84030"/>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1" name="Oval 131"/>
            <p:cNvSpPr>
              <a:spLocks noChangeArrowheads="1"/>
            </p:cNvSpPr>
            <p:nvPr/>
          </p:nvSpPr>
          <p:spPr bwMode="auto">
            <a:xfrm>
              <a:off x="5871804" y="3595750"/>
              <a:ext cx="222546" cy="82652"/>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2" name="Oval 132"/>
            <p:cNvSpPr>
              <a:spLocks noChangeArrowheads="1"/>
            </p:cNvSpPr>
            <p:nvPr/>
          </p:nvSpPr>
          <p:spPr bwMode="auto">
            <a:xfrm>
              <a:off x="6127431" y="3510343"/>
              <a:ext cx="225554" cy="82652"/>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3" name="Oval 133"/>
            <p:cNvSpPr>
              <a:spLocks noChangeArrowheads="1"/>
            </p:cNvSpPr>
            <p:nvPr/>
          </p:nvSpPr>
          <p:spPr bwMode="auto">
            <a:xfrm>
              <a:off x="6094350" y="3164581"/>
              <a:ext cx="227058" cy="82652"/>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4" name="Oval 134"/>
            <p:cNvSpPr>
              <a:spLocks noChangeArrowheads="1"/>
            </p:cNvSpPr>
            <p:nvPr/>
          </p:nvSpPr>
          <p:spPr bwMode="auto">
            <a:xfrm>
              <a:off x="6771012" y="3734881"/>
              <a:ext cx="218035" cy="82652"/>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5" name="Oval 135"/>
            <p:cNvSpPr>
              <a:spLocks noChangeArrowheads="1"/>
            </p:cNvSpPr>
            <p:nvPr/>
          </p:nvSpPr>
          <p:spPr bwMode="auto">
            <a:xfrm>
              <a:off x="6351481" y="2840860"/>
              <a:ext cx="221043" cy="82652"/>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6" name="Oval 136"/>
            <p:cNvSpPr>
              <a:spLocks noChangeArrowheads="1"/>
            </p:cNvSpPr>
            <p:nvPr/>
          </p:nvSpPr>
          <p:spPr bwMode="auto">
            <a:xfrm>
              <a:off x="6348474" y="3218305"/>
              <a:ext cx="225554" cy="84030"/>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7" name="Line 137"/>
            <p:cNvSpPr>
              <a:spLocks noChangeShapeType="1"/>
            </p:cNvSpPr>
            <p:nvPr/>
          </p:nvSpPr>
          <p:spPr bwMode="auto">
            <a:xfrm>
              <a:off x="6462755" y="2933155"/>
              <a:ext cx="0" cy="279640"/>
            </a:xfrm>
            <a:prstGeom prst="line">
              <a:avLst/>
            </a:prstGeom>
            <a:noFill/>
            <a:ln w="25400">
              <a:solidFill>
                <a:srgbClr val="00CC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98" name="Oval 138"/>
            <p:cNvSpPr>
              <a:spLocks noChangeArrowheads="1"/>
            </p:cNvSpPr>
            <p:nvPr/>
          </p:nvSpPr>
          <p:spPr bwMode="auto">
            <a:xfrm>
              <a:off x="6351481" y="3430446"/>
              <a:ext cx="224050" cy="85407"/>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9" name="Line 139"/>
            <p:cNvSpPr>
              <a:spLocks noChangeShapeType="1"/>
            </p:cNvSpPr>
            <p:nvPr/>
          </p:nvSpPr>
          <p:spPr bwMode="auto">
            <a:xfrm flipH="1">
              <a:off x="6468769" y="3300958"/>
              <a:ext cx="6015" cy="123978"/>
            </a:xfrm>
            <a:prstGeom prst="line">
              <a:avLst/>
            </a:prstGeom>
            <a:noFill/>
            <a:ln w="25400">
              <a:solidFill>
                <a:srgbClr val="00CC00"/>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p>
          </p:txBody>
        </p:sp>
        <p:sp>
          <p:nvSpPr>
            <p:cNvPr id="100" name="Rectangle 140"/>
            <p:cNvSpPr>
              <a:spLocks noChangeArrowheads="1"/>
            </p:cNvSpPr>
            <p:nvPr/>
          </p:nvSpPr>
          <p:spPr bwMode="auto">
            <a:xfrm>
              <a:off x="4373563" y="3060289"/>
              <a:ext cx="1023937" cy="712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nchor="ctr">
              <a:spAutoFit/>
            </a:bodyPr>
            <a:lstStyle/>
            <a:p>
              <a:pPr algn="ctr"/>
              <a:r>
                <a:rPr lang="el-GR" sz="1400" b="1">
                  <a:solidFill>
                    <a:schemeClr val="bg1"/>
                  </a:solidFill>
                </a:rPr>
                <a:t>Events</a:t>
              </a:r>
            </a:p>
          </p:txBody>
        </p:sp>
        <p:sp>
          <p:nvSpPr>
            <p:cNvPr id="101" name="Rectangle 141"/>
            <p:cNvSpPr>
              <a:spLocks noChangeArrowheads="1"/>
            </p:cNvSpPr>
            <p:nvPr/>
          </p:nvSpPr>
          <p:spPr bwMode="auto">
            <a:xfrm>
              <a:off x="5878513" y="3338644"/>
              <a:ext cx="1196975" cy="418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anchor="ctr">
              <a:spAutoFit/>
            </a:bodyPr>
            <a:lstStyle/>
            <a:p>
              <a:pPr algn="ctr"/>
              <a:r>
                <a:rPr lang="el-GR" sz="1400" b="1">
                  <a:solidFill>
                    <a:schemeClr val="bg1"/>
                  </a:solidFill>
                </a:rPr>
                <a:t>Objects</a:t>
              </a:r>
            </a:p>
          </p:txBody>
        </p:sp>
        <p:sp>
          <p:nvSpPr>
            <p:cNvPr id="102" name="Text Box 142"/>
            <p:cNvSpPr txBox="1">
              <a:spLocks noChangeArrowheads="1"/>
            </p:cNvSpPr>
            <p:nvPr/>
          </p:nvSpPr>
          <p:spPr bwMode="auto">
            <a:xfrm>
              <a:off x="8046826" y="4314825"/>
              <a:ext cx="3018753" cy="12624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b="1" dirty="0"/>
                <a:t>CRM instances</a:t>
              </a:r>
              <a:endParaRPr lang="el-GR" sz="1600" b="1" dirty="0"/>
            </a:p>
            <a:p>
              <a:pPr algn="ctr"/>
              <a:r>
                <a:rPr lang="el-GR" sz="1600" b="1" dirty="0"/>
                <a:t>(</a:t>
              </a:r>
              <a:r>
                <a:rPr lang="en-US" sz="1600" b="1" dirty="0"/>
                <a:t>metadata repository, </a:t>
              </a:r>
            </a:p>
            <a:p>
              <a:pPr algn="ctr"/>
              <a:r>
                <a:rPr lang="en-US" sz="1600" b="1" dirty="0" err="1"/>
                <a:t>LoD</a:t>
              </a:r>
              <a:r>
                <a:rPr lang="en-US" sz="1600" b="1" dirty="0"/>
                <a:t>)</a:t>
              </a:r>
              <a:endParaRPr lang="el-GR" sz="1400" b="1" dirty="0"/>
            </a:p>
          </p:txBody>
        </p:sp>
        <p:sp>
          <p:nvSpPr>
            <p:cNvPr id="103" name="Text Box 143"/>
            <p:cNvSpPr txBox="1">
              <a:spLocks noChangeArrowheads="1"/>
            </p:cNvSpPr>
            <p:nvPr/>
          </p:nvSpPr>
          <p:spPr bwMode="auto">
            <a:xfrm>
              <a:off x="7648575" y="2863850"/>
              <a:ext cx="187325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b="1">
                  <a:solidFill>
                    <a:srgbClr val="EA3808"/>
                  </a:solidFill>
                </a:rPr>
                <a:t>t</a:t>
              </a:r>
              <a:r>
                <a:rPr lang="el-GR" b="1">
                  <a:solidFill>
                    <a:srgbClr val="EA3808"/>
                  </a:solidFill>
                </a:rPr>
                <a:t>hesauri</a:t>
              </a:r>
              <a:r>
                <a:rPr lang="en-US" b="1"/>
                <a:t> </a:t>
              </a:r>
              <a:r>
                <a:rPr lang="el-GR" b="1"/>
                <a:t>exten</a:t>
              </a:r>
              <a:r>
                <a:rPr lang="en-US" b="1"/>
                <a:t>d</a:t>
              </a:r>
              <a:endParaRPr lang="el-GR" b="1"/>
            </a:p>
            <a:p>
              <a:pPr algn="ctr"/>
              <a:r>
                <a:rPr lang="el-GR" b="1"/>
                <a:t>CRM </a:t>
              </a:r>
              <a:r>
                <a:rPr lang="en-US" b="1"/>
                <a:t>classes</a:t>
              </a:r>
            </a:p>
            <a:p>
              <a:pPr algn="ctr"/>
              <a:r>
                <a:rPr lang="en-US" b="1"/>
                <a:t>(e.g., </a:t>
              </a:r>
              <a:r>
                <a:rPr lang="en-US" b="1">
                  <a:solidFill>
                    <a:srgbClr val="EA3808"/>
                  </a:solidFill>
                </a:rPr>
                <a:t>SKOS</a:t>
              </a:r>
              <a:r>
                <a:rPr lang="en-US" b="1"/>
                <a:t>)</a:t>
              </a:r>
              <a:endParaRPr lang="el-GR" sz="1400" b="1"/>
            </a:p>
          </p:txBody>
        </p:sp>
        <p:sp>
          <p:nvSpPr>
            <p:cNvPr id="104" name="Text Box 144"/>
            <p:cNvSpPr txBox="1">
              <a:spLocks noChangeArrowheads="1"/>
            </p:cNvSpPr>
            <p:nvPr/>
          </p:nvSpPr>
          <p:spPr bwMode="auto">
            <a:xfrm>
              <a:off x="7966075" y="5667375"/>
              <a:ext cx="1377950" cy="730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dirty="0"/>
                <a:t>content</a:t>
              </a:r>
              <a:r>
                <a:rPr lang="el-GR" sz="1400" b="1" dirty="0"/>
                <a:t> </a:t>
              </a:r>
              <a:r>
                <a:rPr lang="en-US" sz="1400" b="1" dirty="0"/>
                <a:t>&amp;</a:t>
              </a:r>
              <a:endParaRPr lang="el-GR" sz="1400" b="1" dirty="0"/>
            </a:p>
            <a:p>
              <a:pPr algn="ctr"/>
              <a:r>
                <a:rPr lang="el-GR" sz="1400" b="1" dirty="0" err="1"/>
                <a:t>metadata</a:t>
              </a:r>
              <a:endParaRPr lang="el-GR" sz="1400" b="1" dirty="0"/>
            </a:p>
            <a:p>
              <a:pPr algn="ctr"/>
              <a:r>
                <a:rPr lang="el-GR" sz="1400" b="1" dirty="0"/>
                <a:t>(XML/</a:t>
              </a:r>
              <a:r>
                <a:rPr lang="en-US" sz="1400" b="1" dirty="0"/>
                <a:t>RDBMS</a:t>
              </a:r>
              <a:r>
                <a:rPr lang="el-GR" sz="1400" b="1" dirty="0"/>
                <a:t>)</a:t>
              </a:r>
            </a:p>
          </p:txBody>
        </p:sp>
        <p:sp>
          <p:nvSpPr>
            <p:cNvPr id="105" name="Oval 145"/>
            <p:cNvSpPr>
              <a:spLocks noChangeArrowheads="1"/>
            </p:cNvSpPr>
            <p:nvPr/>
          </p:nvSpPr>
          <p:spPr bwMode="auto">
            <a:xfrm>
              <a:off x="3665538" y="2095500"/>
              <a:ext cx="268287"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106" name="Oval 146"/>
            <p:cNvSpPr>
              <a:spLocks noChangeArrowheads="1"/>
            </p:cNvSpPr>
            <p:nvPr/>
          </p:nvSpPr>
          <p:spPr bwMode="auto">
            <a:xfrm>
              <a:off x="4386263" y="1897063"/>
              <a:ext cx="268287"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107" name="Oval 147"/>
            <p:cNvSpPr>
              <a:spLocks noChangeArrowheads="1"/>
            </p:cNvSpPr>
            <p:nvPr/>
          </p:nvSpPr>
          <p:spPr bwMode="auto">
            <a:xfrm>
              <a:off x="5033963" y="2095500"/>
              <a:ext cx="269875"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108" name="Oval 148"/>
            <p:cNvSpPr>
              <a:spLocks noChangeArrowheads="1"/>
            </p:cNvSpPr>
            <p:nvPr/>
          </p:nvSpPr>
          <p:spPr bwMode="auto">
            <a:xfrm>
              <a:off x="5611813" y="1912938"/>
              <a:ext cx="268287" cy="115887"/>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cxnSp>
          <p:nvCxnSpPr>
            <p:cNvPr id="109" name="AutoShape 149"/>
            <p:cNvCxnSpPr>
              <a:cxnSpLocks noChangeShapeType="1"/>
              <a:stCxn id="50" idx="0"/>
              <a:endCxn id="75" idx="2"/>
            </p:cNvCxnSpPr>
            <p:nvPr/>
          </p:nvCxnSpPr>
          <p:spPr bwMode="auto">
            <a:xfrm flipV="1">
              <a:off x="3276600" y="1757363"/>
              <a:ext cx="315913" cy="1031875"/>
            </a:xfrm>
            <a:prstGeom prst="straightConnector1">
              <a:avLst/>
            </a:prstGeom>
            <a:noFill/>
            <a:ln w="28575">
              <a:solidFill>
                <a:srgbClr val="339933"/>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10" name="AutoShape 150"/>
            <p:cNvCxnSpPr>
              <a:cxnSpLocks noChangeShapeType="1"/>
              <a:stCxn id="55" idx="7"/>
              <a:endCxn id="105" idx="2"/>
            </p:cNvCxnSpPr>
            <p:nvPr/>
          </p:nvCxnSpPr>
          <p:spPr bwMode="auto">
            <a:xfrm flipV="1">
              <a:off x="3205163" y="2154238"/>
              <a:ext cx="460375" cy="1008062"/>
            </a:xfrm>
            <a:prstGeom prst="straightConnector1">
              <a:avLst/>
            </a:prstGeom>
            <a:noFill/>
            <a:ln w="28575">
              <a:solidFill>
                <a:srgbClr val="339933"/>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11" name="AutoShape 151"/>
            <p:cNvCxnSpPr>
              <a:cxnSpLocks noChangeShapeType="1"/>
              <a:stCxn id="105" idx="6"/>
              <a:endCxn id="106" idx="2"/>
            </p:cNvCxnSpPr>
            <p:nvPr/>
          </p:nvCxnSpPr>
          <p:spPr bwMode="auto">
            <a:xfrm flipV="1">
              <a:off x="3932238" y="1955800"/>
              <a:ext cx="452437" cy="198438"/>
            </a:xfrm>
            <a:prstGeom prst="straightConnector1">
              <a:avLst/>
            </a:prstGeom>
            <a:noFill/>
            <a:ln w="19050">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12" name="AutoShape 152"/>
            <p:cNvCxnSpPr>
              <a:cxnSpLocks noChangeShapeType="1"/>
              <a:stCxn id="106" idx="4"/>
              <a:endCxn id="72" idx="0"/>
            </p:cNvCxnSpPr>
            <p:nvPr/>
          </p:nvCxnSpPr>
          <p:spPr bwMode="auto">
            <a:xfrm>
              <a:off x="4521200" y="2014538"/>
              <a:ext cx="377825" cy="825500"/>
            </a:xfrm>
            <a:prstGeom prst="straightConnector1">
              <a:avLst/>
            </a:prstGeom>
            <a:noFill/>
            <a:ln w="28575">
              <a:solidFill>
                <a:srgbClr val="339933"/>
              </a:solidFill>
              <a:round/>
              <a:headEnd type="triangle" w="med" len="med"/>
              <a:tailEnd/>
            </a:ln>
            <a:extLst>
              <a:ext uri="{909E8E84-426E-40dd-AFC4-6F175D3DCCD1}">
                <a14:hiddenFill xmlns:a14="http://schemas.microsoft.com/office/drawing/2010/main" xmlns="">
                  <a:noFill/>
                </a14:hiddenFill>
              </a:ext>
            </a:extLst>
          </p:spPr>
        </p:cxnSp>
        <p:cxnSp>
          <p:nvCxnSpPr>
            <p:cNvPr id="113" name="AutoShape 153"/>
            <p:cNvCxnSpPr>
              <a:cxnSpLocks noChangeShapeType="1"/>
              <a:stCxn id="75" idx="6"/>
              <a:endCxn id="77" idx="2"/>
            </p:cNvCxnSpPr>
            <p:nvPr/>
          </p:nvCxnSpPr>
          <p:spPr bwMode="auto">
            <a:xfrm>
              <a:off x="3860800" y="1757363"/>
              <a:ext cx="1028700" cy="0"/>
            </a:xfrm>
            <a:prstGeom prst="straightConnector1">
              <a:avLst/>
            </a:prstGeom>
            <a:noFill/>
            <a:ln w="19050">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14" name="AutoShape 154"/>
            <p:cNvCxnSpPr>
              <a:cxnSpLocks noChangeShapeType="1"/>
              <a:stCxn id="77" idx="6"/>
              <a:endCxn id="73" idx="2"/>
            </p:cNvCxnSpPr>
            <p:nvPr/>
          </p:nvCxnSpPr>
          <p:spPr bwMode="auto">
            <a:xfrm>
              <a:off x="5157788" y="1757363"/>
              <a:ext cx="1120775" cy="0"/>
            </a:xfrm>
            <a:prstGeom prst="straightConnector1">
              <a:avLst/>
            </a:prstGeom>
            <a:noFill/>
            <a:ln w="19050">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15" name="AutoShape 155"/>
            <p:cNvCxnSpPr>
              <a:cxnSpLocks noChangeShapeType="1"/>
              <a:stCxn id="73" idx="4"/>
              <a:endCxn id="93" idx="0"/>
            </p:cNvCxnSpPr>
            <p:nvPr/>
          </p:nvCxnSpPr>
          <p:spPr bwMode="auto">
            <a:xfrm flipH="1">
              <a:off x="6208713" y="1816100"/>
              <a:ext cx="206375" cy="1347788"/>
            </a:xfrm>
            <a:prstGeom prst="straightConnector1">
              <a:avLst/>
            </a:prstGeom>
            <a:noFill/>
            <a:ln w="28575">
              <a:solidFill>
                <a:srgbClr val="339933"/>
              </a:solidFill>
              <a:round/>
              <a:headEnd type="triangle" w="med" len="med"/>
              <a:tailEnd/>
            </a:ln>
            <a:extLst>
              <a:ext uri="{909E8E84-426E-40dd-AFC4-6F175D3DCCD1}">
                <a14:hiddenFill xmlns:a14="http://schemas.microsoft.com/office/drawing/2010/main" xmlns="">
                  <a:noFill/>
                </a14:hiddenFill>
              </a:ext>
            </a:extLst>
          </p:spPr>
        </p:cxnSp>
        <p:cxnSp>
          <p:nvCxnSpPr>
            <p:cNvPr id="116" name="AutoShape 156"/>
            <p:cNvCxnSpPr>
              <a:cxnSpLocks noChangeShapeType="1"/>
              <a:stCxn id="77" idx="6"/>
              <a:endCxn id="108" idx="2"/>
            </p:cNvCxnSpPr>
            <p:nvPr/>
          </p:nvCxnSpPr>
          <p:spPr bwMode="auto">
            <a:xfrm>
              <a:off x="5157788" y="1757363"/>
              <a:ext cx="452437" cy="214312"/>
            </a:xfrm>
            <a:prstGeom prst="straightConnector1">
              <a:avLst/>
            </a:prstGeom>
            <a:noFill/>
            <a:ln w="19050">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17" name="AutoShape 157"/>
            <p:cNvCxnSpPr>
              <a:cxnSpLocks noChangeShapeType="1"/>
              <a:stCxn id="72" idx="0"/>
              <a:endCxn id="107" idx="4"/>
            </p:cNvCxnSpPr>
            <p:nvPr/>
          </p:nvCxnSpPr>
          <p:spPr bwMode="auto">
            <a:xfrm flipV="1">
              <a:off x="4899025" y="2212975"/>
              <a:ext cx="269875" cy="627063"/>
            </a:xfrm>
            <a:prstGeom prst="straightConnector1">
              <a:avLst/>
            </a:prstGeom>
            <a:noFill/>
            <a:ln w="28575">
              <a:solidFill>
                <a:srgbClr val="339933"/>
              </a:solidFill>
              <a:round/>
              <a:headEnd type="none" w="sm" len="sm"/>
              <a:tailEnd type="triangle" w="sm" len="sm"/>
            </a:ln>
            <a:extLst>
              <a:ext uri="{909E8E84-426E-40dd-AFC4-6F175D3DCCD1}">
                <a14:hiddenFill xmlns:a14="http://schemas.microsoft.com/office/drawing/2010/main" xmlns="">
                  <a:noFill/>
                </a14:hiddenFill>
              </a:ext>
            </a:extLst>
          </p:spPr>
        </p:cxnSp>
        <p:cxnSp>
          <p:nvCxnSpPr>
            <p:cNvPr id="118" name="AutoShape 158"/>
            <p:cNvCxnSpPr>
              <a:cxnSpLocks noChangeShapeType="1"/>
              <a:stCxn id="106" idx="6"/>
              <a:endCxn id="107" idx="0"/>
            </p:cNvCxnSpPr>
            <p:nvPr/>
          </p:nvCxnSpPr>
          <p:spPr bwMode="auto">
            <a:xfrm>
              <a:off x="4652963" y="1955800"/>
              <a:ext cx="514350" cy="139700"/>
            </a:xfrm>
            <a:prstGeom prst="straightConnector1">
              <a:avLst/>
            </a:prstGeom>
            <a:noFill/>
            <a:ln w="19050">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19" name="AutoShape 159"/>
            <p:cNvCxnSpPr>
              <a:cxnSpLocks noChangeShapeType="1"/>
              <a:stCxn id="108" idx="4"/>
              <a:endCxn id="74" idx="2"/>
            </p:cNvCxnSpPr>
            <p:nvPr/>
          </p:nvCxnSpPr>
          <p:spPr bwMode="auto">
            <a:xfrm flipH="1">
              <a:off x="5610225" y="2028825"/>
              <a:ext cx="134938" cy="323850"/>
            </a:xfrm>
            <a:prstGeom prst="straightConnector1">
              <a:avLst/>
            </a:prstGeom>
            <a:noFill/>
            <a:ln w="19050">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20" name="AutoShape 160"/>
            <p:cNvCxnSpPr>
              <a:cxnSpLocks noChangeShapeType="1"/>
              <a:stCxn id="107" idx="6"/>
              <a:endCxn id="74" idx="1"/>
            </p:cNvCxnSpPr>
            <p:nvPr/>
          </p:nvCxnSpPr>
          <p:spPr bwMode="auto">
            <a:xfrm>
              <a:off x="5302250" y="2154238"/>
              <a:ext cx="347663" cy="157162"/>
            </a:xfrm>
            <a:prstGeom prst="straightConnector1">
              <a:avLst/>
            </a:prstGeom>
            <a:noFill/>
            <a:ln w="19050">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21" name="AutoShape 161"/>
            <p:cNvCxnSpPr>
              <a:cxnSpLocks noChangeShapeType="1"/>
              <a:stCxn id="66" idx="6"/>
              <a:endCxn id="74" idx="3"/>
            </p:cNvCxnSpPr>
            <p:nvPr/>
          </p:nvCxnSpPr>
          <p:spPr bwMode="auto">
            <a:xfrm flipV="1">
              <a:off x="5157788" y="2393950"/>
              <a:ext cx="493712" cy="790575"/>
            </a:xfrm>
            <a:prstGeom prst="straightConnector1">
              <a:avLst/>
            </a:prstGeom>
            <a:noFill/>
            <a:ln w="28575">
              <a:solidFill>
                <a:srgbClr val="339933"/>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22" name="AutoShape 162"/>
            <p:cNvCxnSpPr>
              <a:cxnSpLocks noChangeShapeType="1"/>
              <a:stCxn id="45" idx="6"/>
              <a:endCxn id="76" idx="4"/>
            </p:cNvCxnSpPr>
            <p:nvPr/>
          </p:nvCxnSpPr>
          <p:spPr bwMode="auto">
            <a:xfrm flipV="1">
              <a:off x="3600450" y="2476500"/>
              <a:ext cx="487363" cy="806450"/>
            </a:xfrm>
            <a:prstGeom prst="straightConnector1">
              <a:avLst/>
            </a:prstGeom>
            <a:noFill/>
            <a:ln w="28575">
              <a:solidFill>
                <a:srgbClr val="339933"/>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23" name="AutoShape 163"/>
            <p:cNvCxnSpPr>
              <a:cxnSpLocks noChangeShapeType="1"/>
              <a:stCxn id="76" idx="0"/>
              <a:endCxn id="77" idx="4"/>
            </p:cNvCxnSpPr>
            <p:nvPr/>
          </p:nvCxnSpPr>
          <p:spPr bwMode="auto">
            <a:xfrm flipV="1">
              <a:off x="4086225" y="1816100"/>
              <a:ext cx="938213" cy="542925"/>
            </a:xfrm>
            <a:prstGeom prst="straightConnector1">
              <a:avLst/>
            </a:prstGeom>
            <a:noFill/>
            <a:ln w="19050">
              <a:solidFill>
                <a:schemeClr val="tx1"/>
              </a:solidFill>
              <a:round/>
              <a:headEnd type="none" w="sm" len="sm"/>
              <a:tailEnd type="triangle" w="med" len="med"/>
            </a:ln>
            <a:extLst>
              <a:ext uri="{909E8E84-426E-40dd-AFC4-6F175D3DCCD1}">
                <a14:hiddenFill xmlns:a14="http://schemas.microsoft.com/office/drawing/2010/main" xmlns="">
                  <a:noFill/>
                </a14:hiddenFill>
              </a:ext>
            </a:extLst>
          </p:spPr>
        </p:cxnSp>
        <p:cxnSp>
          <p:nvCxnSpPr>
            <p:cNvPr id="124" name="AutoShape 164"/>
            <p:cNvCxnSpPr>
              <a:cxnSpLocks noChangeShapeType="1"/>
              <a:stCxn id="108" idx="6"/>
              <a:endCxn id="95" idx="0"/>
            </p:cNvCxnSpPr>
            <p:nvPr/>
          </p:nvCxnSpPr>
          <p:spPr bwMode="auto">
            <a:xfrm>
              <a:off x="5880100" y="1971675"/>
              <a:ext cx="582613" cy="869950"/>
            </a:xfrm>
            <a:prstGeom prst="straightConnector1">
              <a:avLst/>
            </a:prstGeom>
            <a:noFill/>
            <a:ln w="28575">
              <a:solidFill>
                <a:srgbClr val="339933"/>
              </a:solidFill>
              <a:round/>
              <a:headEnd type="triangle" w="med" len="med"/>
              <a:tailEnd/>
            </a:ln>
            <a:extLst>
              <a:ext uri="{909E8E84-426E-40dd-AFC4-6F175D3DCCD1}">
                <a14:hiddenFill xmlns:a14="http://schemas.microsoft.com/office/drawing/2010/main" xmlns="">
                  <a:noFill/>
                </a14:hiddenFill>
              </a:ext>
            </a:extLst>
          </p:spPr>
        </p:cxnSp>
        <p:cxnSp>
          <p:nvCxnSpPr>
            <p:cNvPr id="125" name="AutoShape 165"/>
            <p:cNvCxnSpPr>
              <a:cxnSpLocks noChangeShapeType="1"/>
              <a:stCxn id="74" idx="7"/>
              <a:endCxn id="73" idx="3"/>
            </p:cNvCxnSpPr>
            <p:nvPr/>
          </p:nvCxnSpPr>
          <p:spPr bwMode="auto">
            <a:xfrm flipV="1">
              <a:off x="5838825" y="1798638"/>
              <a:ext cx="479425" cy="512762"/>
            </a:xfrm>
            <a:prstGeom prst="straightConnector1">
              <a:avLst/>
            </a:prstGeom>
            <a:noFill/>
            <a:ln w="12700">
              <a:solidFill>
                <a:schemeClr val="tx1"/>
              </a:solidFill>
              <a:round/>
              <a:headEnd type="triangle" w="med" len="med"/>
              <a:tailEnd/>
            </a:ln>
            <a:extLst>
              <a:ext uri="{909E8E84-426E-40dd-AFC4-6F175D3DCCD1}">
                <a14:hiddenFill xmlns:a14="http://schemas.microsoft.com/office/drawing/2010/main" xmlns="">
                  <a:noFill/>
                </a14:hiddenFill>
              </a:ext>
            </a:extLst>
          </p:spPr>
        </p:cxnSp>
        <p:cxnSp>
          <p:nvCxnSpPr>
            <p:cNvPr id="126" name="AutoShape 166"/>
            <p:cNvCxnSpPr>
              <a:cxnSpLocks noChangeShapeType="1"/>
              <a:stCxn id="177" idx="0"/>
              <a:endCxn id="33" idx="4"/>
            </p:cNvCxnSpPr>
            <p:nvPr/>
          </p:nvCxnSpPr>
          <p:spPr bwMode="auto">
            <a:xfrm flipV="1">
              <a:off x="2909888" y="4972050"/>
              <a:ext cx="219075" cy="801688"/>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27" name="AutoShape 167"/>
            <p:cNvCxnSpPr>
              <a:cxnSpLocks noChangeShapeType="1"/>
              <a:stCxn id="182" idx="2"/>
              <a:endCxn id="17" idx="4"/>
            </p:cNvCxnSpPr>
            <p:nvPr/>
          </p:nvCxnSpPr>
          <p:spPr bwMode="auto">
            <a:xfrm flipV="1">
              <a:off x="3049588" y="4730750"/>
              <a:ext cx="581025" cy="1498600"/>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28" name="AutoShape 168"/>
            <p:cNvCxnSpPr>
              <a:cxnSpLocks noChangeShapeType="1"/>
              <a:stCxn id="33" idx="0"/>
              <a:endCxn id="47" idx="4"/>
            </p:cNvCxnSpPr>
            <p:nvPr/>
          </p:nvCxnSpPr>
          <p:spPr bwMode="auto">
            <a:xfrm flipH="1" flipV="1">
              <a:off x="2805113" y="3765550"/>
              <a:ext cx="325437" cy="1025525"/>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29" name="AutoShape 169"/>
            <p:cNvCxnSpPr>
              <a:cxnSpLocks noChangeShapeType="1"/>
              <a:stCxn id="29" idx="0"/>
              <a:endCxn id="20" idx="4"/>
            </p:cNvCxnSpPr>
            <p:nvPr/>
          </p:nvCxnSpPr>
          <p:spPr bwMode="auto">
            <a:xfrm flipV="1">
              <a:off x="4094163" y="4973638"/>
              <a:ext cx="12700" cy="1227137"/>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0" name="AutoShape 170"/>
            <p:cNvCxnSpPr>
              <a:cxnSpLocks noChangeShapeType="1"/>
              <a:stCxn id="20" idx="2"/>
              <a:endCxn id="17" idx="6"/>
            </p:cNvCxnSpPr>
            <p:nvPr/>
          </p:nvCxnSpPr>
          <p:spPr bwMode="auto">
            <a:xfrm flipH="1" flipV="1">
              <a:off x="3740150" y="4640263"/>
              <a:ext cx="254000" cy="242887"/>
            </a:xfrm>
            <a:prstGeom prst="straightConnector1">
              <a:avLst/>
            </a:prstGeom>
            <a:noFill/>
            <a:ln w="19050">
              <a:solidFill>
                <a:srgbClr val="FF99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1" name="AutoShape 171"/>
            <p:cNvCxnSpPr>
              <a:cxnSpLocks noChangeShapeType="1"/>
              <a:stCxn id="17" idx="6"/>
              <a:endCxn id="18" idx="2"/>
            </p:cNvCxnSpPr>
            <p:nvPr/>
          </p:nvCxnSpPr>
          <p:spPr bwMode="auto">
            <a:xfrm flipV="1">
              <a:off x="3740150" y="4549775"/>
              <a:ext cx="741363" cy="90488"/>
            </a:xfrm>
            <a:prstGeom prst="straightConnector1">
              <a:avLst/>
            </a:prstGeom>
            <a:noFill/>
            <a:ln w="19050">
              <a:solidFill>
                <a:srgbClr val="EA3808"/>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2" name="AutoShape 172"/>
            <p:cNvCxnSpPr>
              <a:cxnSpLocks noChangeShapeType="1"/>
              <a:stCxn id="18" idx="0"/>
              <a:endCxn id="68" idx="4"/>
            </p:cNvCxnSpPr>
            <p:nvPr/>
          </p:nvCxnSpPr>
          <p:spPr bwMode="auto">
            <a:xfrm flipH="1" flipV="1">
              <a:off x="4492625" y="3667125"/>
              <a:ext cx="101600" cy="790575"/>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3" name="AutoShape 173"/>
            <p:cNvCxnSpPr>
              <a:cxnSpLocks noChangeShapeType="1"/>
              <a:stCxn id="17" idx="0"/>
              <a:endCxn id="46" idx="4"/>
            </p:cNvCxnSpPr>
            <p:nvPr/>
          </p:nvCxnSpPr>
          <p:spPr bwMode="auto">
            <a:xfrm flipH="1" flipV="1">
              <a:off x="3446463" y="3733800"/>
              <a:ext cx="185737" cy="814388"/>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4" name="AutoShape 174"/>
            <p:cNvCxnSpPr>
              <a:cxnSpLocks noChangeShapeType="1"/>
              <a:stCxn id="155" idx="0"/>
              <a:endCxn id="18" idx="4"/>
            </p:cNvCxnSpPr>
            <p:nvPr/>
          </p:nvCxnSpPr>
          <p:spPr bwMode="auto">
            <a:xfrm flipH="1" flipV="1">
              <a:off x="4592638" y="4640263"/>
              <a:ext cx="288925" cy="1368425"/>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5" name="AutoShape 175"/>
            <p:cNvCxnSpPr>
              <a:cxnSpLocks noChangeShapeType="1"/>
              <a:stCxn id="18" idx="6"/>
              <a:endCxn id="11" idx="2"/>
            </p:cNvCxnSpPr>
            <p:nvPr/>
          </p:nvCxnSpPr>
          <p:spPr bwMode="auto">
            <a:xfrm>
              <a:off x="4703763" y="4549775"/>
              <a:ext cx="812800" cy="422275"/>
            </a:xfrm>
            <a:prstGeom prst="straightConnector1">
              <a:avLst/>
            </a:prstGeom>
            <a:noFill/>
            <a:ln w="19050">
              <a:solidFill>
                <a:srgbClr val="FF99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6" name="AutoShape 176"/>
            <p:cNvCxnSpPr>
              <a:cxnSpLocks noChangeShapeType="1"/>
              <a:stCxn id="11" idx="0"/>
              <a:endCxn id="71" idx="4"/>
            </p:cNvCxnSpPr>
            <p:nvPr/>
          </p:nvCxnSpPr>
          <p:spPr bwMode="auto">
            <a:xfrm flipH="1" flipV="1">
              <a:off x="5318125" y="3733800"/>
              <a:ext cx="311150" cy="1146175"/>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7" name="AutoShape 177"/>
            <p:cNvCxnSpPr>
              <a:cxnSpLocks noChangeShapeType="1"/>
              <a:stCxn id="169" idx="2"/>
              <a:endCxn id="11" idx="4"/>
            </p:cNvCxnSpPr>
            <p:nvPr/>
          </p:nvCxnSpPr>
          <p:spPr bwMode="auto">
            <a:xfrm flipH="1" flipV="1">
              <a:off x="5627688" y="5062538"/>
              <a:ext cx="455612" cy="881062"/>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8" name="AutoShape 178"/>
            <p:cNvCxnSpPr>
              <a:cxnSpLocks noChangeShapeType="1"/>
              <a:stCxn id="11" idx="6"/>
              <a:endCxn id="15" idx="2"/>
            </p:cNvCxnSpPr>
            <p:nvPr/>
          </p:nvCxnSpPr>
          <p:spPr bwMode="auto">
            <a:xfrm flipV="1">
              <a:off x="5737225" y="4767263"/>
              <a:ext cx="609600" cy="204787"/>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9" name="AutoShape 179"/>
            <p:cNvCxnSpPr>
              <a:cxnSpLocks noChangeShapeType="1"/>
              <a:stCxn id="15" idx="0"/>
              <a:endCxn id="90" idx="4"/>
            </p:cNvCxnSpPr>
            <p:nvPr/>
          </p:nvCxnSpPr>
          <p:spPr bwMode="auto">
            <a:xfrm flipV="1">
              <a:off x="6457950" y="3727450"/>
              <a:ext cx="107950" cy="949325"/>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40" name="AutoShape 180"/>
            <p:cNvCxnSpPr>
              <a:cxnSpLocks noChangeShapeType="1"/>
              <a:stCxn id="175" idx="0"/>
              <a:endCxn id="19" idx="4"/>
            </p:cNvCxnSpPr>
            <p:nvPr/>
          </p:nvCxnSpPr>
          <p:spPr bwMode="auto">
            <a:xfrm flipH="1" flipV="1">
              <a:off x="7593013" y="4895850"/>
              <a:ext cx="4762" cy="1236663"/>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41" name="AutoShape 181"/>
            <p:cNvCxnSpPr>
              <a:cxnSpLocks noChangeShapeType="1"/>
              <a:stCxn id="19" idx="0"/>
              <a:endCxn id="94" idx="5"/>
            </p:cNvCxnSpPr>
            <p:nvPr/>
          </p:nvCxnSpPr>
          <p:spPr bwMode="auto">
            <a:xfrm flipH="1" flipV="1">
              <a:off x="6958013" y="3805238"/>
              <a:ext cx="638175" cy="908050"/>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42" name="AutoShape 182"/>
            <p:cNvCxnSpPr>
              <a:cxnSpLocks noChangeShapeType="1"/>
              <a:stCxn id="170" idx="2"/>
              <a:endCxn id="16" idx="4"/>
            </p:cNvCxnSpPr>
            <p:nvPr/>
          </p:nvCxnSpPr>
          <p:spPr bwMode="auto">
            <a:xfrm flipH="1" flipV="1">
              <a:off x="6756400" y="5122863"/>
              <a:ext cx="504825" cy="793750"/>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143" name="Oval 183"/>
            <p:cNvSpPr>
              <a:spLocks noChangeArrowheads="1"/>
            </p:cNvSpPr>
            <p:nvPr/>
          </p:nvSpPr>
          <p:spPr bwMode="auto">
            <a:xfrm>
              <a:off x="6980238" y="4562475"/>
              <a:ext cx="222250" cy="180975"/>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cxnSp>
          <p:nvCxnSpPr>
            <p:cNvPr id="144" name="AutoShape 184"/>
            <p:cNvCxnSpPr>
              <a:cxnSpLocks noChangeShapeType="1"/>
              <a:stCxn id="16" idx="0"/>
              <a:endCxn id="19" idx="2"/>
            </p:cNvCxnSpPr>
            <p:nvPr/>
          </p:nvCxnSpPr>
          <p:spPr bwMode="auto">
            <a:xfrm flipV="1">
              <a:off x="6756400" y="4805363"/>
              <a:ext cx="725488" cy="136525"/>
            </a:xfrm>
            <a:prstGeom prst="straightConnector1">
              <a:avLst/>
            </a:prstGeom>
            <a:noFill/>
            <a:ln w="19050">
              <a:solidFill>
                <a:srgbClr val="FF99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45" name="AutoShape 185"/>
            <p:cNvCxnSpPr>
              <a:cxnSpLocks noChangeShapeType="1"/>
              <a:stCxn id="143" idx="0"/>
              <a:endCxn id="94" idx="4"/>
            </p:cNvCxnSpPr>
            <p:nvPr/>
          </p:nvCxnSpPr>
          <p:spPr bwMode="auto">
            <a:xfrm flipH="1" flipV="1">
              <a:off x="6880225" y="3817938"/>
              <a:ext cx="211138" cy="744537"/>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146" name="Text Box 186"/>
            <p:cNvSpPr txBox="1">
              <a:spLocks noChangeArrowheads="1"/>
            </p:cNvSpPr>
            <p:nvPr/>
          </p:nvSpPr>
          <p:spPr bwMode="auto">
            <a:xfrm>
              <a:off x="456312" y="4303713"/>
              <a:ext cx="1798827" cy="712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i="1">
                  <a:solidFill>
                    <a:srgbClr val="FF3399"/>
                  </a:solidFill>
                  <a:latin typeface="Arial Greek" charset="0"/>
                </a:rPr>
                <a:t>integrated</a:t>
              </a:r>
            </a:p>
            <a:p>
              <a:pPr algn="ctr"/>
              <a:r>
                <a:rPr lang="en-US" sz="1400" b="1" i="1">
                  <a:solidFill>
                    <a:srgbClr val="FF3399"/>
                  </a:solidFill>
                  <a:latin typeface="Arial Greek" charset="0"/>
                </a:rPr>
                <a:t>knowledge </a:t>
              </a:r>
            </a:p>
          </p:txBody>
        </p:sp>
        <p:sp>
          <p:nvSpPr>
            <p:cNvPr id="147" name="Text Box 188"/>
            <p:cNvSpPr txBox="1">
              <a:spLocks noChangeArrowheads="1"/>
            </p:cNvSpPr>
            <p:nvPr/>
          </p:nvSpPr>
          <p:spPr bwMode="auto">
            <a:xfrm>
              <a:off x="7385050" y="1701799"/>
              <a:ext cx="2971589" cy="9017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l-GR" sz="2400" b="1" dirty="0"/>
                <a:t>CIDOC</a:t>
              </a:r>
              <a:r>
                <a:rPr lang="en-US" sz="2400" b="1" dirty="0"/>
                <a:t> </a:t>
              </a:r>
              <a:r>
                <a:rPr lang="el-GR" sz="2400" b="1" dirty="0"/>
                <a:t>CRM</a:t>
              </a:r>
              <a:endParaRPr lang="en-US" sz="2400" b="1" dirty="0"/>
            </a:p>
            <a:p>
              <a:pPr algn="ctr"/>
              <a:r>
                <a:rPr lang="en-US" sz="2000" b="1" dirty="0">
                  <a:solidFill>
                    <a:srgbClr val="000000"/>
                  </a:solidFill>
                </a:rPr>
                <a:t>&amp; extensions</a:t>
              </a:r>
              <a:endParaRPr lang="el-GR" sz="1200" b="1" dirty="0">
                <a:solidFill>
                  <a:srgbClr val="000000"/>
                </a:solidFill>
              </a:endParaRPr>
            </a:p>
          </p:txBody>
        </p:sp>
        <p:cxnSp>
          <p:nvCxnSpPr>
            <p:cNvPr id="148" name="AutoShape 189"/>
            <p:cNvCxnSpPr>
              <a:cxnSpLocks noChangeShapeType="1"/>
              <a:stCxn id="17" idx="2"/>
              <a:endCxn id="33" idx="6"/>
            </p:cNvCxnSpPr>
            <p:nvPr/>
          </p:nvCxnSpPr>
          <p:spPr bwMode="auto">
            <a:xfrm flipH="1">
              <a:off x="3238500" y="4640263"/>
              <a:ext cx="280988" cy="241300"/>
            </a:xfrm>
            <a:prstGeom prst="straightConnector1">
              <a:avLst/>
            </a:prstGeom>
            <a:noFill/>
            <a:ln w="19050">
              <a:solidFill>
                <a:srgbClr val="FF99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49" name="AutoShape 190"/>
            <p:cNvCxnSpPr>
              <a:cxnSpLocks noChangeShapeType="1"/>
              <a:stCxn id="24" idx="0"/>
              <a:endCxn id="17" idx="4"/>
            </p:cNvCxnSpPr>
            <p:nvPr/>
          </p:nvCxnSpPr>
          <p:spPr bwMode="auto">
            <a:xfrm flipH="1" flipV="1">
              <a:off x="3632200" y="4730750"/>
              <a:ext cx="219075" cy="1150938"/>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50" name="AutoShape 191"/>
            <p:cNvCxnSpPr>
              <a:cxnSpLocks noChangeShapeType="1"/>
              <a:stCxn id="162" idx="0"/>
              <a:endCxn id="18" idx="5"/>
            </p:cNvCxnSpPr>
            <p:nvPr/>
          </p:nvCxnSpPr>
          <p:spPr bwMode="auto">
            <a:xfrm flipH="1" flipV="1">
              <a:off x="4670425" y="4613275"/>
              <a:ext cx="1282700" cy="1550988"/>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51" name="AutoShape 192"/>
            <p:cNvCxnSpPr>
              <a:cxnSpLocks noChangeShapeType="1"/>
              <a:stCxn id="163" idx="0"/>
              <a:endCxn id="16" idx="3"/>
            </p:cNvCxnSpPr>
            <p:nvPr/>
          </p:nvCxnSpPr>
          <p:spPr bwMode="auto">
            <a:xfrm flipV="1">
              <a:off x="6289675" y="5095875"/>
              <a:ext cx="388938" cy="666750"/>
            </a:xfrm>
            <a:prstGeom prst="straightConnector1">
              <a:avLst/>
            </a:prstGeom>
            <a:noFill/>
            <a:ln w="19050">
              <a:solidFill>
                <a:srgbClr val="FF0000"/>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152" name="Text Box 197"/>
            <p:cNvSpPr txBox="1">
              <a:spLocks noChangeArrowheads="1"/>
            </p:cNvSpPr>
            <p:nvPr/>
          </p:nvSpPr>
          <p:spPr bwMode="auto">
            <a:xfrm>
              <a:off x="639763" y="1573213"/>
              <a:ext cx="2575327" cy="1005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b="1" i="1" dirty="0">
                  <a:solidFill>
                    <a:srgbClr val="FF3399"/>
                  </a:solidFill>
                </a:rPr>
                <a:t>global </a:t>
              </a:r>
            </a:p>
            <a:p>
              <a:r>
                <a:rPr lang="en-US" sz="1400" b="1" i="1" dirty="0">
                  <a:solidFill>
                    <a:srgbClr val="FF3399"/>
                  </a:solidFill>
                </a:rPr>
                <a:t>relationships </a:t>
              </a:r>
            </a:p>
            <a:p>
              <a:r>
                <a:rPr lang="en-US" sz="1400" b="1" i="1" dirty="0">
                  <a:solidFill>
                    <a:srgbClr val="FF3399"/>
                  </a:solidFill>
                </a:rPr>
                <a:t>and core entities</a:t>
              </a:r>
            </a:p>
          </p:txBody>
        </p:sp>
        <p:sp>
          <p:nvSpPr>
            <p:cNvPr id="153" name="Text Box 198"/>
            <p:cNvSpPr txBox="1">
              <a:spLocks noChangeArrowheads="1"/>
            </p:cNvSpPr>
            <p:nvPr/>
          </p:nvSpPr>
          <p:spPr bwMode="auto">
            <a:xfrm>
              <a:off x="623888" y="2911475"/>
              <a:ext cx="1953936" cy="712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b="1" i="1">
                  <a:solidFill>
                    <a:srgbClr val="FF3399"/>
                  </a:solidFill>
                </a:rPr>
                <a:t>detailed</a:t>
              </a:r>
            </a:p>
            <a:p>
              <a:r>
                <a:rPr lang="en-US" sz="1400" b="1" i="1">
                  <a:solidFill>
                    <a:srgbClr val="FF3399"/>
                  </a:solidFill>
                </a:rPr>
                <a:t>terminology</a:t>
              </a:r>
            </a:p>
          </p:txBody>
        </p:sp>
        <p:sp>
          <p:nvSpPr>
            <p:cNvPr id="154" name="Text Box 186"/>
            <p:cNvSpPr txBox="1">
              <a:spLocks noChangeArrowheads="1"/>
            </p:cNvSpPr>
            <p:nvPr/>
          </p:nvSpPr>
          <p:spPr bwMode="auto">
            <a:xfrm>
              <a:off x="301715" y="5556250"/>
              <a:ext cx="2311219" cy="7120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i="1" dirty="0">
                  <a:solidFill>
                    <a:srgbClr val="FF3399"/>
                  </a:solidFill>
                  <a:latin typeface="Arial Greek" charset="0"/>
                </a:rPr>
                <a:t>local</a:t>
              </a:r>
            </a:p>
            <a:p>
              <a:pPr algn="ctr"/>
              <a:r>
                <a:rPr lang="en-US" sz="1400" b="1" i="1" dirty="0">
                  <a:solidFill>
                    <a:srgbClr val="FF3399"/>
                  </a:solidFill>
                  <a:latin typeface="Arial Greek" charset="0"/>
                </a:rPr>
                <a:t>collection data</a:t>
              </a:r>
            </a:p>
          </p:txBody>
        </p:sp>
      </p:grpSp>
    </p:spTree>
    <p:extLst>
      <p:ext uri="{BB962C8B-B14F-4D97-AF65-F5344CB8AC3E}">
        <p14:creationId xmlns:p14="http://schemas.microsoft.com/office/powerpoint/2010/main" val="649036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rc 50"/>
          <p:cNvSpPr/>
          <p:nvPr/>
        </p:nvSpPr>
        <p:spPr bwMode="auto">
          <a:xfrm>
            <a:off x="518746" y="1043535"/>
            <a:ext cx="6994281" cy="3812931"/>
          </a:xfrm>
          <a:prstGeom prst="arc">
            <a:avLst>
              <a:gd name="adj1" fmla="val 1447977"/>
              <a:gd name="adj2" fmla="val 16158839"/>
            </a:avLst>
          </a:prstGeom>
          <a:noFill/>
          <a:ln w="184150" cap="flat" cmpd="thinThick" algn="ctr">
            <a:solidFill>
              <a:srgbClr val="2FFFD7"/>
            </a:solidFill>
            <a:prstDash val="solid"/>
            <a:round/>
            <a:headEnd type="stealth" w="med" len="med"/>
            <a:tailEnd type="none" w="lg" len="lg"/>
          </a:ln>
          <a:effectLst/>
          <a:extLst/>
        </p:spPr>
        <p:txBody>
          <a:bodyPr/>
          <a:lstStyle/>
          <a:p>
            <a:pPr>
              <a:defRPr/>
            </a:pPr>
            <a:endParaRPr lang="el-GR" sz="1662">
              <a:latin typeface="Arial" pitchFamily="34" charset="0"/>
            </a:endParaRPr>
          </a:p>
        </p:txBody>
      </p:sp>
      <p:grpSp>
        <p:nvGrpSpPr>
          <p:cNvPr id="5123" name="Group 29"/>
          <p:cNvGrpSpPr>
            <a:grpSpLocks/>
          </p:cNvGrpSpPr>
          <p:nvPr/>
        </p:nvGrpSpPr>
        <p:grpSpPr bwMode="auto">
          <a:xfrm>
            <a:off x="762000" y="3344189"/>
            <a:ext cx="1582615" cy="590550"/>
            <a:chOff x="2837" y="876"/>
            <a:chExt cx="1442" cy="457"/>
          </a:xfrm>
        </p:grpSpPr>
        <p:sp>
          <p:nvSpPr>
            <p:cNvPr id="5168" name="Text Box 4"/>
            <p:cNvSpPr txBox="1">
              <a:spLocks noChangeAspect="1" noChangeArrowheads="1"/>
            </p:cNvSpPr>
            <p:nvPr/>
          </p:nvSpPr>
          <p:spPr bwMode="auto">
            <a:xfrm>
              <a:off x="2837" y="876"/>
              <a:ext cx="1442" cy="237"/>
            </a:xfrm>
            <a:prstGeom prst="rect">
              <a:avLst/>
            </a:prstGeom>
            <a:solidFill>
              <a:srgbClr val="FFC000"/>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ltLang="el-GR" sz="1292">
                  <a:solidFill>
                    <a:srgbClr val="000000"/>
                  </a:solidFill>
                  <a:latin typeface="Calibri" charset="0"/>
                </a:rPr>
                <a:t>E22 Man-Made Object</a:t>
              </a:r>
              <a:endParaRPr lang="en-GB" altLang="el-GR" sz="1292">
                <a:solidFill>
                  <a:srgbClr val="000000"/>
                </a:solidFill>
                <a:latin typeface="Calibri" charset="0"/>
              </a:endParaRPr>
            </a:p>
          </p:txBody>
        </p:sp>
        <p:sp>
          <p:nvSpPr>
            <p:cNvPr id="5169" name="Text Box 28"/>
            <p:cNvSpPr txBox="1">
              <a:spLocks noChangeAspect="1" noChangeArrowheads="1"/>
            </p:cNvSpPr>
            <p:nvPr/>
          </p:nvSpPr>
          <p:spPr bwMode="auto">
            <a:xfrm>
              <a:off x="2837" y="1096"/>
              <a:ext cx="1442" cy="237"/>
            </a:xfrm>
            <a:prstGeom prst="rect">
              <a:avLst/>
            </a:prstGeom>
            <a:solidFill>
              <a:srgbClr val="F3E5CD"/>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ltLang="el-GR" sz="1292">
                  <a:solidFill>
                    <a:srgbClr val="000000"/>
                  </a:solidFill>
                  <a:latin typeface="Calibri" charset="0"/>
                </a:rPr>
                <a:t>Ramesses Statue 1</a:t>
              </a:r>
              <a:endParaRPr lang="en-GB" altLang="el-GR" sz="1292">
                <a:solidFill>
                  <a:srgbClr val="000000"/>
                </a:solidFill>
                <a:latin typeface="Calibri" charset="0"/>
              </a:endParaRPr>
            </a:p>
          </p:txBody>
        </p:sp>
      </p:grpSp>
      <p:cxnSp>
        <p:nvCxnSpPr>
          <p:cNvPr id="5124" name="AutoShape 34"/>
          <p:cNvCxnSpPr>
            <a:cxnSpLocks noChangeShapeType="1"/>
            <a:stCxn id="69" idx="0"/>
            <a:endCxn id="87" idx="2"/>
          </p:cNvCxnSpPr>
          <p:nvPr/>
        </p:nvCxnSpPr>
        <p:spPr bwMode="auto">
          <a:xfrm flipV="1">
            <a:off x="2579077" y="4000681"/>
            <a:ext cx="1666143" cy="1015512"/>
          </a:xfrm>
          <a:prstGeom prst="straightConnector1">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cxnSp>
      <p:cxnSp>
        <p:nvCxnSpPr>
          <p:cNvPr id="5125" name="AutoShape 34"/>
          <p:cNvCxnSpPr>
            <a:cxnSpLocks noChangeShapeType="1"/>
            <a:stCxn id="69" idx="0"/>
            <a:endCxn id="5169" idx="2"/>
          </p:cNvCxnSpPr>
          <p:nvPr/>
        </p:nvCxnSpPr>
        <p:spPr bwMode="auto">
          <a:xfrm flipH="1" flipV="1">
            <a:off x="1553308" y="3934739"/>
            <a:ext cx="1025769" cy="1081454"/>
          </a:xfrm>
          <a:prstGeom prst="straightConnector1">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cxnSp>
      <p:sp>
        <p:nvSpPr>
          <p:cNvPr id="5126" name="Text Box 46"/>
          <p:cNvSpPr txBox="1">
            <a:spLocks noChangeArrowheads="1"/>
          </p:cNvSpPr>
          <p:nvPr/>
        </p:nvSpPr>
        <p:spPr bwMode="auto">
          <a:xfrm>
            <a:off x="1717431" y="4027059"/>
            <a:ext cx="892420" cy="26282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6615" rIns="16615">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l-GR" sz="1108">
                <a:solidFill>
                  <a:srgbClr val="000000"/>
                </a:solidFill>
                <a:latin typeface="Calibri" charset="0"/>
              </a:rPr>
              <a:t>L1 digitized </a:t>
            </a:r>
          </a:p>
        </p:txBody>
      </p:sp>
      <p:sp>
        <p:nvSpPr>
          <p:cNvPr id="5127" name="Text Box 46"/>
          <p:cNvSpPr txBox="1">
            <a:spLocks noChangeArrowheads="1"/>
          </p:cNvSpPr>
          <p:nvPr/>
        </p:nvSpPr>
        <p:spPr bwMode="auto">
          <a:xfrm>
            <a:off x="2878016" y="4175063"/>
            <a:ext cx="1153258" cy="26282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6615" rIns="16615">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l-GR" sz="1108">
                <a:solidFill>
                  <a:srgbClr val="000000"/>
                </a:solidFill>
                <a:latin typeface="Calibri" charset="0"/>
              </a:rPr>
              <a:t>L20 has created</a:t>
            </a:r>
            <a:endParaRPr lang="en-GB" altLang="el-GR" sz="1108">
              <a:solidFill>
                <a:srgbClr val="000000"/>
              </a:solidFill>
              <a:latin typeface="Calibri" charset="0"/>
            </a:endParaRPr>
          </a:p>
        </p:txBody>
      </p:sp>
      <p:grpSp>
        <p:nvGrpSpPr>
          <p:cNvPr id="5128" name="Group 29"/>
          <p:cNvGrpSpPr>
            <a:grpSpLocks/>
          </p:cNvGrpSpPr>
          <p:nvPr/>
        </p:nvGrpSpPr>
        <p:grpSpPr bwMode="auto">
          <a:xfrm>
            <a:off x="1214805" y="5016193"/>
            <a:ext cx="2727080" cy="660888"/>
            <a:chOff x="2837" y="876"/>
            <a:chExt cx="1442" cy="457"/>
          </a:xfrm>
        </p:grpSpPr>
        <p:sp>
          <p:nvSpPr>
            <p:cNvPr id="69" name="Text Box 4"/>
            <p:cNvSpPr txBox="1">
              <a:spLocks noChangeAspect="1" noChangeArrowheads="1"/>
            </p:cNvSpPr>
            <p:nvPr/>
          </p:nvSpPr>
          <p:spPr bwMode="auto">
            <a:xfrm>
              <a:off x="2837" y="876"/>
              <a:ext cx="1442" cy="237"/>
            </a:xfrm>
            <a:prstGeom prst="rect">
              <a:avLst/>
            </a:prstGeom>
            <a:solidFill>
              <a:schemeClr val="accent1">
                <a:lumMod val="60000"/>
                <a:lumOff val="4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D2 Digitization Process</a:t>
              </a:r>
            </a:p>
          </p:txBody>
        </p:sp>
        <p:sp>
          <p:nvSpPr>
            <p:cNvPr id="70" name="Text Box 28"/>
            <p:cNvSpPr txBox="1">
              <a:spLocks noChangeAspect="1" noChangeArrowheads="1"/>
            </p:cNvSpPr>
            <p:nvPr/>
          </p:nvSpPr>
          <p:spPr bwMode="auto">
            <a:xfrm>
              <a:off x="2837" y="1096"/>
              <a:ext cx="1442" cy="237"/>
            </a:xfrm>
            <a:prstGeom prst="rect">
              <a:avLst/>
            </a:prstGeom>
            <a:solidFill>
              <a:schemeClr val="accent1">
                <a:lumMod val="20000"/>
                <a:lumOff val="8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Laser scanning of </a:t>
              </a:r>
              <a:r>
                <a:rPr lang="en-US" sz="1292" dirty="0" err="1">
                  <a:solidFill>
                    <a:prstClr val="black"/>
                  </a:solidFill>
                  <a:latin typeface="Calibri"/>
                </a:rPr>
                <a:t>Ramesses</a:t>
              </a:r>
              <a:r>
                <a:rPr lang="en-US" sz="1292" dirty="0">
                  <a:solidFill>
                    <a:prstClr val="black"/>
                  </a:solidFill>
                  <a:latin typeface="Calibri"/>
                </a:rPr>
                <a:t> Statue 1</a:t>
              </a:r>
              <a:endParaRPr lang="en-GB" sz="1292" dirty="0">
                <a:solidFill>
                  <a:prstClr val="black"/>
                </a:solidFill>
                <a:latin typeface="Calibri"/>
              </a:endParaRPr>
            </a:p>
          </p:txBody>
        </p:sp>
      </p:grpSp>
      <p:grpSp>
        <p:nvGrpSpPr>
          <p:cNvPr id="5129" name="Group 29"/>
          <p:cNvGrpSpPr>
            <a:grpSpLocks/>
          </p:cNvGrpSpPr>
          <p:nvPr/>
        </p:nvGrpSpPr>
        <p:grpSpPr bwMode="auto">
          <a:xfrm>
            <a:off x="3172558" y="3344189"/>
            <a:ext cx="2143857" cy="656492"/>
            <a:chOff x="2837" y="876"/>
            <a:chExt cx="1442" cy="457"/>
          </a:xfrm>
        </p:grpSpPr>
        <p:sp>
          <p:nvSpPr>
            <p:cNvPr id="84" name="Text Box 4"/>
            <p:cNvSpPr txBox="1">
              <a:spLocks noChangeAspect="1" noChangeArrowheads="1"/>
            </p:cNvSpPr>
            <p:nvPr/>
          </p:nvSpPr>
          <p:spPr bwMode="auto">
            <a:xfrm>
              <a:off x="2837" y="876"/>
              <a:ext cx="1442" cy="237"/>
            </a:xfrm>
            <a:prstGeom prst="rect">
              <a:avLst/>
            </a:prstGeom>
            <a:solidFill>
              <a:schemeClr val="accent1">
                <a:lumMod val="60000"/>
                <a:lumOff val="4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D9 Data Object</a:t>
              </a:r>
            </a:p>
          </p:txBody>
        </p:sp>
        <p:sp>
          <p:nvSpPr>
            <p:cNvPr id="87" name="Text Box 28"/>
            <p:cNvSpPr txBox="1">
              <a:spLocks noChangeAspect="1" noChangeArrowheads="1"/>
            </p:cNvSpPr>
            <p:nvPr/>
          </p:nvSpPr>
          <p:spPr bwMode="auto">
            <a:xfrm>
              <a:off x="2837" y="1096"/>
              <a:ext cx="1442" cy="237"/>
            </a:xfrm>
            <a:prstGeom prst="rect">
              <a:avLst/>
            </a:prstGeom>
            <a:solidFill>
              <a:schemeClr val="accent1">
                <a:lumMod val="20000"/>
                <a:lumOff val="8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Scanned </a:t>
              </a:r>
              <a:r>
                <a:rPr lang="en-US" sz="1292" dirty="0" err="1">
                  <a:solidFill>
                    <a:prstClr val="black"/>
                  </a:solidFill>
                  <a:latin typeface="Calibri"/>
                </a:rPr>
                <a:t>Ramesses</a:t>
              </a:r>
              <a:r>
                <a:rPr lang="en-US" sz="1292" dirty="0">
                  <a:solidFill>
                    <a:prstClr val="black"/>
                  </a:solidFill>
                  <a:latin typeface="Calibri"/>
                </a:rPr>
                <a:t> Statue 1</a:t>
              </a:r>
              <a:endParaRPr lang="en-GB" sz="1292" dirty="0">
                <a:solidFill>
                  <a:prstClr val="black"/>
                </a:solidFill>
                <a:latin typeface="Calibri"/>
              </a:endParaRPr>
            </a:p>
          </p:txBody>
        </p:sp>
      </p:grpSp>
      <p:grpSp>
        <p:nvGrpSpPr>
          <p:cNvPr id="5130" name="Group 29"/>
          <p:cNvGrpSpPr>
            <a:grpSpLocks/>
          </p:cNvGrpSpPr>
          <p:nvPr/>
        </p:nvGrpSpPr>
        <p:grpSpPr bwMode="auto">
          <a:xfrm>
            <a:off x="6371493" y="3344189"/>
            <a:ext cx="2261089" cy="674077"/>
            <a:chOff x="2837" y="876"/>
            <a:chExt cx="1442" cy="457"/>
          </a:xfrm>
        </p:grpSpPr>
        <p:sp>
          <p:nvSpPr>
            <p:cNvPr id="127" name="Text Box 4"/>
            <p:cNvSpPr txBox="1">
              <a:spLocks noChangeAspect="1" noChangeArrowheads="1"/>
            </p:cNvSpPr>
            <p:nvPr/>
          </p:nvSpPr>
          <p:spPr bwMode="auto">
            <a:xfrm>
              <a:off x="2837" y="876"/>
              <a:ext cx="1442" cy="237"/>
            </a:xfrm>
            <a:prstGeom prst="rect">
              <a:avLst/>
            </a:prstGeom>
            <a:solidFill>
              <a:schemeClr val="accent1">
                <a:lumMod val="60000"/>
                <a:lumOff val="4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D9 Data Object</a:t>
              </a:r>
            </a:p>
          </p:txBody>
        </p:sp>
        <p:sp>
          <p:nvSpPr>
            <p:cNvPr id="128" name="Text Box 28"/>
            <p:cNvSpPr txBox="1">
              <a:spLocks noChangeAspect="1" noChangeArrowheads="1"/>
            </p:cNvSpPr>
            <p:nvPr/>
          </p:nvSpPr>
          <p:spPr bwMode="auto">
            <a:xfrm>
              <a:off x="2837" y="1096"/>
              <a:ext cx="1442" cy="237"/>
            </a:xfrm>
            <a:prstGeom prst="rect">
              <a:avLst/>
            </a:prstGeom>
            <a:solidFill>
              <a:schemeClr val="accent1">
                <a:lumMod val="20000"/>
                <a:lumOff val="8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3D model of </a:t>
              </a:r>
              <a:r>
                <a:rPr lang="en-US" sz="1292" dirty="0" err="1">
                  <a:solidFill>
                    <a:prstClr val="black"/>
                  </a:solidFill>
                  <a:latin typeface="Calibri"/>
                </a:rPr>
                <a:t>Ramesses</a:t>
              </a:r>
              <a:r>
                <a:rPr lang="en-US" sz="1292" dirty="0">
                  <a:solidFill>
                    <a:prstClr val="black"/>
                  </a:solidFill>
                  <a:latin typeface="Calibri"/>
                </a:rPr>
                <a:t> Statue1 </a:t>
              </a:r>
              <a:br>
                <a:rPr lang="en-US" sz="1292" dirty="0">
                  <a:solidFill>
                    <a:prstClr val="black"/>
                  </a:solidFill>
                  <a:latin typeface="Calibri"/>
                </a:rPr>
              </a:br>
              <a:endParaRPr lang="en-US" sz="1292" dirty="0">
                <a:solidFill>
                  <a:prstClr val="black"/>
                </a:solidFill>
                <a:latin typeface="Calibri"/>
              </a:endParaRPr>
            </a:p>
            <a:p>
              <a:pPr algn="ctr">
                <a:defRPr/>
              </a:pPr>
              <a:endParaRPr lang="en-GB" sz="1292" dirty="0">
                <a:solidFill>
                  <a:prstClr val="black"/>
                </a:solidFill>
                <a:latin typeface="Calibri"/>
              </a:endParaRPr>
            </a:p>
          </p:txBody>
        </p:sp>
      </p:grpSp>
      <p:cxnSp>
        <p:nvCxnSpPr>
          <p:cNvPr id="5131" name="AutoShape 34"/>
          <p:cNvCxnSpPr>
            <a:cxnSpLocks noChangeShapeType="1"/>
            <a:stCxn id="62" idx="0"/>
            <a:endCxn id="128" idx="2"/>
          </p:cNvCxnSpPr>
          <p:nvPr/>
        </p:nvCxnSpPr>
        <p:spPr bwMode="auto">
          <a:xfrm flipV="1">
            <a:off x="6478466" y="4018266"/>
            <a:ext cx="1024303" cy="997927"/>
          </a:xfrm>
          <a:prstGeom prst="straightConnector1">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cxnSp>
      <p:cxnSp>
        <p:nvCxnSpPr>
          <p:cNvPr id="5132" name="AutoShape 34"/>
          <p:cNvCxnSpPr>
            <a:cxnSpLocks noChangeShapeType="1"/>
            <a:stCxn id="87" idx="2"/>
            <a:endCxn id="62" idx="0"/>
          </p:cNvCxnSpPr>
          <p:nvPr/>
        </p:nvCxnSpPr>
        <p:spPr bwMode="auto">
          <a:xfrm>
            <a:off x="4245220" y="4000681"/>
            <a:ext cx="2233246" cy="1015512"/>
          </a:xfrm>
          <a:prstGeom prst="straightConnector1">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cxnSp>
      <p:grpSp>
        <p:nvGrpSpPr>
          <p:cNvPr id="5133" name="Group 29"/>
          <p:cNvGrpSpPr>
            <a:grpSpLocks/>
          </p:cNvGrpSpPr>
          <p:nvPr/>
        </p:nvGrpSpPr>
        <p:grpSpPr bwMode="auto">
          <a:xfrm>
            <a:off x="4130920" y="908720"/>
            <a:ext cx="1131277" cy="549520"/>
            <a:chOff x="2837" y="876"/>
            <a:chExt cx="1442" cy="457"/>
          </a:xfrm>
        </p:grpSpPr>
        <p:sp>
          <p:nvSpPr>
            <p:cNvPr id="5160" name="Text Box 4"/>
            <p:cNvSpPr txBox="1">
              <a:spLocks noChangeAspect="1" noChangeArrowheads="1"/>
            </p:cNvSpPr>
            <p:nvPr/>
          </p:nvSpPr>
          <p:spPr bwMode="auto">
            <a:xfrm>
              <a:off x="2837" y="876"/>
              <a:ext cx="1442" cy="237"/>
            </a:xfrm>
            <a:prstGeom prst="rect">
              <a:avLst/>
            </a:prstGeom>
            <a:solidFill>
              <a:srgbClr val="FFC000"/>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ltLang="el-GR" sz="1292">
                  <a:solidFill>
                    <a:srgbClr val="000000"/>
                  </a:solidFill>
                  <a:latin typeface="Calibri" charset="0"/>
                </a:rPr>
                <a:t>E39 Actor</a:t>
              </a:r>
              <a:endParaRPr lang="en-GB" altLang="el-GR" sz="1292">
                <a:solidFill>
                  <a:srgbClr val="000000"/>
                </a:solidFill>
                <a:latin typeface="Calibri" charset="0"/>
              </a:endParaRPr>
            </a:p>
          </p:txBody>
        </p:sp>
        <p:sp>
          <p:nvSpPr>
            <p:cNvPr id="5161" name="Text Box 28"/>
            <p:cNvSpPr txBox="1">
              <a:spLocks noChangeAspect="1" noChangeArrowheads="1"/>
            </p:cNvSpPr>
            <p:nvPr/>
          </p:nvSpPr>
          <p:spPr bwMode="auto">
            <a:xfrm>
              <a:off x="2837" y="1096"/>
              <a:ext cx="1442" cy="237"/>
            </a:xfrm>
            <a:prstGeom prst="rect">
              <a:avLst/>
            </a:prstGeom>
            <a:solidFill>
              <a:srgbClr val="F3E5CD"/>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l-GR" sz="1292">
                  <a:solidFill>
                    <a:srgbClr val="000000"/>
                  </a:solidFill>
                  <a:latin typeface="Calibri" charset="0"/>
                </a:rPr>
                <a:t>Ramesses II</a:t>
              </a:r>
              <a:endParaRPr lang="en-US" altLang="el-GR" sz="1292" b="0">
                <a:solidFill>
                  <a:srgbClr val="000000"/>
                </a:solidFill>
                <a:latin typeface="Calibri" charset="0"/>
              </a:endParaRPr>
            </a:p>
          </p:txBody>
        </p:sp>
      </p:grpSp>
      <p:cxnSp>
        <p:nvCxnSpPr>
          <p:cNvPr id="5134" name="AutoShape 34"/>
          <p:cNvCxnSpPr>
            <a:cxnSpLocks noChangeShapeType="1"/>
            <a:stCxn id="5158" idx="3"/>
            <a:endCxn id="5161" idx="2"/>
          </p:cNvCxnSpPr>
          <p:nvPr/>
        </p:nvCxnSpPr>
        <p:spPr bwMode="auto">
          <a:xfrm flipV="1">
            <a:off x="2357804" y="1458239"/>
            <a:ext cx="2338754" cy="748811"/>
          </a:xfrm>
          <a:prstGeom prst="straightConnector1">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cxnSp>
      <p:sp>
        <p:nvSpPr>
          <p:cNvPr id="5135" name="Text Box 46"/>
          <p:cNvSpPr txBox="1">
            <a:spLocks noChangeArrowheads="1"/>
          </p:cNvSpPr>
          <p:nvPr/>
        </p:nvSpPr>
        <p:spPr bwMode="auto">
          <a:xfrm>
            <a:off x="4171951" y="4175063"/>
            <a:ext cx="1847850" cy="26282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6615" rIns="16615">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l-GR" sz="1108">
                <a:solidFill>
                  <a:srgbClr val="000000"/>
                </a:solidFill>
                <a:latin typeface="Calibri" charset="0"/>
              </a:rPr>
              <a:t>L21i was derivation source for</a:t>
            </a:r>
          </a:p>
        </p:txBody>
      </p:sp>
      <p:sp>
        <p:nvSpPr>
          <p:cNvPr id="5136" name="Text Box 46"/>
          <p:cNvSpPr txBox="1">
            <a:spLocks noChangeArrowheads="1"/>
          </p:cNvSpPr>
          <p:nvPr/>
        </p:nvSpPr>
        <p:spPr bwMode="auto">
          <a:xfrm>
            <a:off x="6743700" y="4369959"/>
            <a:ext cx="1723292" cy="262829"/>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6615" rIns="16615">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l-GR" sz="1108">
                <a:solidFill>
                  <a:srgbClr val="000000"/>
                </a:solidFill>
                <a:latin typeface="Calibri" charset="0"/>
              </a:rPr>
              <a:t>L22 created derivative </a:t>
            </a:r>
          </a:p>
        </p:txBody>
      </p:sp>
      <p:sp>
        <p:nvSpPr>
          <p:cNvPr id="5137" name="Title 4"/>
          <p:cNvSpPr>
            <a:spLocks noGrp="1"/>
          </p:cNvSpPr>
          <p:nvPr>
            <p:ph type="title" idx="4294967295"/>
          </p:nvPr>
        </p:nvSpPr>
        <p:spPr bwMode="auto">
          <a:xfrm>
            <a:off x="0" y="116632"/>
            <a:ext cx="6600825" cy="533400"/>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gn="l" eaLnBrk="1" hangingPunct="1"/>
            <a:r>
              <a:rPr lang="en-US" altLang="el-GR" sz="2215" b="1"/>
              <a:t>Query: FIND </a:t>
            </a:r>
            <a:r>
              <a:rPr lang="en-US" altLang="el-GR" sz="2215" b="1">
                <a:solidFill>
                  <a:srgbClr val="FF0000"/>
                </a:solidFill>
              </a:rPr>
              <a:t>things (?)</a:t>
            </a:r>
            <a:r>
              <a:rPr lang="en-US" altLang="el-GR" sz="2215" b="1"/>
              <a:t> that refer to </a:t>
            </a:r>
            <a:r>
              <a:rPr lang="en-US" altLang="el-GR" sz="2215" b="1">
                <a:solidFill>
                  <a:srgbClr val="0070C0"/>
                </a:solidFill>
              </a:rPr>
              <a:t>Ramesses II</a:t>
            </a:r>
            <a:endParaRPr lang="el-GR" altLang="el-GR" sz="2215" b="1" dirty="0">
              <a:solidFill>
                <a:srgbClr val="0070C0"/>
              </a:solidFill>
            </a:endParaRPr>
          </a:p>
        </p:txBody>
      </p:sp>
      <p:grpSp>
        <p:nvGrpSpPr>
          <p:cNvPr id="5138" name="Group 29"/>
          <p:cNvGrpSpPr>
            <a:grpSpLocks/>
          </p:cNvGrpSpPr>
          <p:nvPr/>
        </p:nvGrpSpPr>
        <p:grpSpPr bwMode="auto">
          <a:xfrm>
            <a:off x="748813" y="2088355"/>
            <a:ext cx="1608992" cy="479180"/>
            <a:chOff x="2837" y="876"/>
            <a:chExt cx="1442" cy="476"/>
          </a:xfrm>
        </p:grpSpPr>
        <p:sp>
          <p:nvSpPr>
            <p:cNvPr id="5158" name="Text Box 4"/>
            <p:cNvSpPr txBox="1">
              <a:spLocks noChangeAspect="1" noChangeArrowheads="1"/>
            </p:cNvSpPr>
            <p:nvPr/>
          </p:nvSpPr>
          <p:spPr bwMode="auto">
            <a:xfrm>
              <a:off x="2837" y="876"/>
              <a:ext cx="1442" cy="237"/>
            </a:xfrm>
            <a:prstGeom prst="rect">
              <a:avLst/>
            </a:prstGeom>
            <a:solidFill>
              <a:srgbClr val="FFC000"/>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ltLang="el-GR" sz="1292">
                  <a:solidFill>
                    <a:srgbClr val="000000"/>
                  </a:solidFill>
                  <a:latin typeface="Calibri" charset="0"/>
                </a:rPr>
                <a:t>E22 Man-Made Object</a:t>
              </a:r>
              <a:endParaRPr lang="en-GB" altLang="el-GR" sz="1292">
                <a:solidFill>
                  <a:srgbClr val="000000"/>
                </a:solidFill>
                <a:latin typeface="Calibri" charset="0"/>
              </a:endParaRPr>
            </a:p>
          </p:txBody>
        </p:sp>
        <p:sp>
          <p:nvSpPr>
            <p:cNvPr id="5159" name="Text Box 28"/>
            <p:cNvSpPr txBox="1">
              <a:spLocks noChangeAspect="1" noChangeArrowheads="1"/>
            </p:cNvSpPr>
            <p:nvPr/>
          </p:nvSpPr>
          <p:spPr bwMode="auto">
            <a:xfrm>
              <a:off x="2837" y="1115"/>
              <a:ext cx="1442" cy="237"/>
            </a:xfrm>
            <a:prstGeom prst="rect">
              <a:avLst/>
            </a:prstGeom>
            <a:solidFill>
              <a:srgbClr val="F3E5CD"/>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ltLang="el-GR" sz="1292">
                  <a:solidFill>
                    <a:srgbClr val="000000"/>
                  </a:solidFill>
                  <a:latin typeface="Calibri" charset="0"/>
                </a:rPr>
                <a:t>Head of Ramesses</a:t>
              </a:r>
              <a:endParaRPr lang="en-GB" altLang="el-GR" sz="1292">
                <a:solidFill>
                  <a:srgbClr val="000000"/>
                </a:solidFill>
                <a:latin typeface="Calibri" charset="0"/>
              </a:endParaRPr>
            </a:p>
          </p:txBody>
        </p:sp>
      </p:grpSp>
      <p:cxnSp>
        <p:nvCxnSpPr>
          <p:cNvPr id="5139" name="AutoShape 34"/>
          <p:cNvCxnSpPr>
            <a:cxnSpLocks noChangeShapeType="1"/>
            <a:stCxn id="5168" idx="0"/>
            <a:endCxn id="5159" idx="2"/>
          </p:cNvCxnSpPr>
          <p:nvPr/>
        </p:nvCxnSpPr>
        <p:spPr bwMode="auto">
          <a:xfrm flipH="1" flipV="1">
            <a:off x="1553308" y="2567535"/>
            <a:ext cx="0" cy="776654"/>
          </a:xfrm>
          <a:prstGeom prst="straightConnector1">
            <a:avLst/>
          </a:prstGeom>
          <a:noFill/>
          <a:ln w="25400">
            <a:solidFill>
              <a:schemeClr val="tx1"/>
            </a:solidFill>
            <a:round/>
            <a:headEnd/>
            <a:tailEnd type="stealth" w="lg" len="lg"/>
          </a:ln>
          <a:extLst>
            <a:ext uri="{909E8E84-426E-40dd-AFC4-6F175D3DCCD1}">
              <a14:hiddenFill xmlns:a14="http://schemas.microsoft.com/office/drawing/2010/main" xmlns="">
                <a:noFill/>
              </a14:hiddenFill>
            </a:ext>
          </a:extLst>
        </p:spPr>
      </p:cxnSp>
      <p:cxnSp>
        <p:nvCxnSpPr>
          <p:cNvPr id="60" name="AutoShape 34"/>
          <p:cNvCxnSpPr>
            <a:cxnSpLocks noChangeShapeType="1"/>
            <a:stCxn id="84" idx="0"/>
            <a:endCxn id="5161" idx="2"/>
          </p:cNvCxnSpPr>
          <p:nvPr/>
        </p:nvCxnSpPr>
        <p:spPr bwMode="auto">
          <a:xfrm flipV="1">
            <a:off x="4245220" y="1458239"/>
            <a:ext cx="451338" cy="1885950"/>
          </a:xfrm>
          <a:prstGeom prst="straightConnector1">
            <a:avLst/>
          </a:prstGeom>
          <a:noFill/>
          <a:ln w="25400">
            <a:solidFill>
              <a:srgbClr val="FF0000"/>
            </a:solidFill>
            <a:prstDash val="dash"/>
            <a:round/>
            <a:headEnd/>
            <a:tailEnd type="stealth" w="lg" len="lg"/>
          </a:ln>
          <a:extLst>
            <a:ext uri="{909E8E84-426E-40dd-AFC4-6F175D3DCCD1}">
              <a14:hiddenFill xmlns:a14="http://schemas.microsoft.com/office/drawing/2010/main" xmlns="">
                <a:noFill/>
              </a14:hiddenFill>
            </a:ext>
          </a:extLst>
        </p:spPr>
      </p:cxnSp>
      <p:sp>
        <p:nvSpPr>
          <p:cNvPr id="61" name="Rectangle 60"/>
          <p:cNvSpPr/>
          <p:nvPr/>
        </p:nvSpPr>
        <p:spPr>
          <a:xfrm>
            <a:off x="3930162" y="2251012"/>
            <a:ext cx="1115158" cy="23739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prstClr val="black"/>
                </a:solidFill>
                <a:latin typeface="Calibri" pitchFamily="34" charset="0"/>
              </a:rPr>
              <a:t>P62 depicts</a:t>
            </a:r>
            <a:endParaRPr lang="el-GR" sz="1108" dirty="0">
              <a:solidFill>
                <a:prstClr val="black"/>
              </a:solidFill>
              <a:latin typeface="Calibri" pitchFamily="34" charset="0"/>
            </a:endParaRPr>
          </a:p>
        </p:txBody>
      </p:sp>
      <p:cxnSp>
        <p:nvCxnSpPr>
          <p:cNvPr id="72" name="AutoShape 34"/>
          <p:cNvCxnSpPr>
            <a:cxnSpLocks noChangeShapeType="1"/>
            <a:stCxn id="127" idx="0"/>
            <a:endCxn id="5161" idx="2"/>
          </p:cNvCxnSpPr>
          <p:nvPr/>
        </p:nvCxnSpPr>
        <p:spPr bwMode="auto">
          <a:xfrm flipH="1" flipV="1">
            <a:off x="4696558" y="1458239"/>
            <a:ext cx="2806211" cy="1885950"/>
          </a:xfrm>
          <a:prstGeom prst="straightConnector1">
            <a:avLst/>
          </a:prstGeom>
          <a:noFill/>
          <a:ln w="25400">
            <a:solidFill>
              <a:srgbClr val="FF0000"/>
            </a:solidFill>
            <a:prstDash val="dash"/>
            <a:round/>
            <a:headEnd/>
            <a:tailEnd type="stealth" w="lg" len="lg"/>
          </a:ln>
          <a:extLst>
            <a:ext uri="{909E8E84-426E-40dd-AFC4-6F175D3DCCD1}">
              <a14:hiddenFill xmlns:a14="http://schemas.microsoft.com/office/drawing/2010/main" xmlns="">
                <a:noFill/>
              </a14:hiddenFill>
            </a:ext>
          </a:extLst>
        </p:spPr>
      </p:cxnSp>
      <p:sp>
        <p:nvSpPr>
          <p:cNvPr id="73" name="Rectangle 72"/>
          <p:cNvSpPr/>
          <p:nvPr/>
        </p:nvSpPr>
        <p:spPr>
          <a:xfrm>
            <a:off x="5482005" y="2270062"/>
            <a:ext cx="1022838" cy="19929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prstClr val="black"/>
                </a:solidFill>
                <a:latin typeface="Calibri" pitchFamily="34" charset="0"/>
              </a:rPr>
              <a:t>P62 depicts</a:t>
            </a:r>
            <a:endParaRPr lang="el-GR" sz="1108" dirty="0">
              <a:solidFill>
                <a:prstClr val="black"/>
              </a:solidFill>
              <a:latin typeface="Calibri" pitchFamily="34" charset="0"/>
            </a:endParaRPr>
          </a:p>
        </p:txBody>
      </p:sp>
      <p:sp>
        <p:nvSpPr>
          <p:cNvPr id="44" name="Rectangle 43"/>
          <p:cNvSpPr/>
          <p:nvPr/>
        </p:nvSpPr>
        <p:spPr>
          <a:xfrm>
            <a:off x="823546" y="2787342"/>
            <a:ext cx="1389185" cy="228600"/>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prstClr val="black"/>
                </a:solidFill>
                <a:latin typeface="Calibri" pitchFamily="34" charset="0"/>
              </a:rPr>
              <a:t>P46 is composed of</a:t>
            </a:r>
            <a:endParaRPr lang="el-GR" sz="1108" dirty="0">
              <a:solidFill>
                <a:prstClr val="black"/>
              </a:solidFill>
              <a:latin typeface="Calibri" pitchFamily="34" charset="0"/>
            </a:endParaRPr>
          </a:p>
        </p:txBody>
      </p:sp>
      <p:sp>
        <p:nvSpPr>
          <p:cNvPr id="10272" name="Rectangle 46"/>
          <p:cNvSpPr>
            <a:spLocks noChangeArrowheads="1"/>
          </p:cNvSpPr>
          <p:nvPr/>
        </p:nvSpPr>
        <p:spPr bwMode="auto">
          <a:xfrm>
            <a:off x="3108081" y="3260662"/>
            <a:ext cx="2290396" cy="844062"/>
          </a:xfrm>
          <a:prstGeom prst="rect">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endParaRPr lang="el-GR" altLang="el-GR" sz="1662"/>
          </a:p>
        </p:txBody>
      </p:sp>
      <p:sp>
        <p:nvSpPr>
          <p:cNvPr id="49" name="Rectangle 46"/>
          <p:cNvSpPr>
            <a:spLocks noChangeArrowheads="1"/>
          </p:cNvSpPr>
          <p:nvPr/>
        </p:nvSpPr>
        <p:spPr bwMode="auto">
          <a:xfrm>
            <a:off x="6317274" y="3281177"/>
            <a:ext cx="2401765" cy="844062"/>
          </a:xfrm>
          <a:prstGeom prst="rect">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endParaRPr lang="el-GR" altLang="el-GR" sz="1662"/>
          </a:p>
        </p:txBody>
      </p:sp>
      <p:sp>
        <p:nvSpPr>
          <p:cNvPr id="50" name="Rectangle 46"/>
          <p:cNvSpPr>
            <a:spLocks noChangeArrowheads="1"/>
          </p:cNvSpPr>
          <p:nvPr/>
        </p:nvSpPr>
        <p:spPr bwMode="auto">
          <a:xfrm>
            <a:off x="696059" y="3263593"/>
            <a:ext cx="1724757" cy="766396"/>
          </a:xfrm>
          <a:prstGeom prst="rect">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endParaRPr lang="el-GR" altLang="el-GR" sz="1662"/>
          </a:p>
        </p:txBody>
      </p:sp>
      <p:sp>
        <p:nvSpPr>
          <p:cNvPr id="52" name="Rectangle 46"/>
          <p:cNvSpPr>
            <a:spLocks noChangeArrowheads="1"/>
          </p:cNvSpPr>
          <p:nvPr/>
        </p:nvSpPr>
        <p:spPr bwMode="auto">
          <a:xfrm>
            <a:off x="685801" y="2007758"/>
            <a:ext cx="1726223" cy="650631"/>
          </a:xfrm>
          <a:prstGeom prst="rect">
            <a:avLst/>
          </a:prstGeom>
          <a:noFill/>
          <a:ln w="5715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endParaRPr lang="el-GR" altLang="el-GR" sz="1662"/>
          </a:p>
        </p:txBody>
      </p:sp>
      <p:sp>
        <p:nvSpPr>
          <p:cNvPr id="174" name="Rectangle 173"/>
          <p:cNvSpPr/>
          <p:nvPr/>
        </p:nvSpPr>
        <p:spPr>
          <a:xfrm>
            <a:off x="2857500" y="1676581"/>
            <a:ext cx="1263162" cy="19343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prstClr val="black"/>
                </a:solidFill>
                <a:latin typeface="Calibri" pitchFamily="34" charset="0"/>
              </a:rPr>
              <a:t>P62 depicts</a:t>
            </a:r>
            <a:endParaRPr lang="el-GR" sz="1108" dirty="0">
              <a:solidFill>
                <a:prstClr val="black"/>
              </a:solidFill>
              <a:latin typeface="Calibri" pitchFamily="34" charset="0"/>
            </a:endParaRPr>
          </a:p>
        </p:txBody>
      </p:sp>
      <p:cxnSp>
        <p:nvCxnSpPr>
          <p:cNvPr id="55" name="AutoShape 34"/>
          <p:cNvCxnSpPr>
            <a:cxnSpLocks noChangeShapeType="1"/>
            <a:stCxn id="5168" idx="0"/>
            <a:endCxn id="5161" idx="2"/>
          </p:cNvCxnSpPr>
          <p:nvPr/>
        </p:nvCxnSpPr>
        <p:spPr bwMode="auto">
          <a:xfrm flipV="1">
            <a:off x="1553308" y="1458239"/>
            <a:ext cx="3143250" cy="1885950"/>
          </a:xfrm>
          <a:prstGeom prst="straightConnector1">
            <a:avLst/>
          </a:prstGeom>
          <a:noFill/>
          <a:ln w="25400">
            <a:solidFill>
              <a:srgbClr val="FF0000"/>
            </a:solidFill>
            <a:prstDash val="dash"/>
            <a:round/>
            <a:headEnd/>
            <a:tailEnd type="stealth" w="lg" len="lg"/>
          </a:ln>
          <a:extLst>
            <a:ext uri="{909E8E84-426E-40dd-AFC4-6F175D3DCCD1}">
              <a14:hiddenFill xmlns:a14="http://schemas.microsoft.com/office/drawing/2010/main" xmlns="">
                <a:noFill/>
              </a14:hiddenFill>
            </a:ext>
          </a:extLst>
        </p:spPr>
      </p:cxnSp>
      <p:sp>
        <p:nvSpPr>
          <p:cNvPr id="58" name="Rectangle 57"/>
          <p:cNvSpPr/>
          <p:nvPr/>
        </p:nvSpPr>
        <p:spPr>
          <a:xfrm>
            <a:off x="2668466" y="2267131"/>
            <a:ext cx="955431" cy="205154"/>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prstClr val="black"/>
                </a:solidFill>
                <a:latin typeface="Calibri" pitchFamily="34" charset="0"/>
              </a:rPr>
              <a:t>P62 depicts</a:t>
            </a:r>
            <a:endParaRPr lang="el-GR" sz="1108" dirty="0">
              <a:solidFill>
                <a:prstClr val="black"/>
              </a:solidFill>
              <a:latin typeface="Calibri" pitchFamily="34" charset="0"/>
            </a:endParaRPr>
          </a:p>
        </p:txBody>
      </p:sp>
      <p:grpSp>
        <p:nvGrpSpPr>
          <p:cNvPr id="5152" name="Group 29"/>
          <p:cNvGrpSpPr>
            <a:grpSpLocks/>
          </p:cNvGrpSpPr>
          <p:nvPr/>
        </p:nvGrpSpPr>
        <p:grpSpPr bwMode="auto">
          <a:xfrm>
            <a:off x="4982308" y="5016193"/>
            <a:ext cx="2990850" cy="660888"/>
            <a:chOff x="2837" y="876"/>
            <a:chExt cx="1442" cy="457"/>
          </a:xfrm>
        </p:grpSpPr>
        <p:sp>
          <p:nvSpPr>
            <p:cNvPr id="62" name="Text Box 4"/>
            <p:cNvSpPr txBox="1">
              <a:spLocks noChangeAspect="1" noChangeArrowheads="1"/>
            </p:cNvSpPr>
            <p:nvPr/>
          </p:nvSpPr>
          <p:spPr bwMode="auto">
            <a:xfrm>
              <a:off x="2837" y="876"/>
              <a:ext cx="1442" cy="237"/>
            </a:xfrm>
            <a:prstGeom prst="rect">
              <a:avLst/>
            </a:prstGeom>
            <a:solidFill>
              <a:schemeClr val="accent1">
                <a:lumMod val="60000"/>
                <a:lumOff val="4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D3 Formal Derivation</a:t>
              </a:r>
            </a:p>
          </p:txBody>
        </p:sp>
        <p:sp>
          <p:nvSpPr>
            <p:cNvPr id="63" name="Text Box 28"/>
            <p:cNvSpPr txBox="1">
              <a:spLocks noChangeAspect="1" noChangeArrowheads="1"/>
            </p:cNvSpPr>
            <p:nvPr/>
          </p:nvSpPr>
          <p:spPr bwMode="auto">
            <a:xfrm>
              <a:off x="2837" y="1096"/>
              <a:ext cx="1442" cy="237"/>
            </a:xfrm>
            <a:prstGeom prst="rect">
              <a:avLst/>
            </a:prstGeom>
            <a:solidFill>
              <a:schemeClr val="accent1">
                <a:lumMod val="20000"/>
                <a:lumOff val="80000"/>
              </a:schemeClr>
            </a:solidFill>
            <a:ln w="9525">
              <a:solidFill>
                <a:schemeClr val="tx1"/>
              </a:solidFill>
              <a:miter lim="800000"/>
              <a:headEnd/>
              <a:tailEnd/>
            </a:ln>
            <a:effectLst/>
          </p:spPr>
          <p:txBody>
            <a:bodyPr wrap="none" lIns="49846" rIns="49846"/>
            <a:lstStyle/>
            <a:p>
              <a:pPr algn="ctr">
                <a:defRPr/>
              </a:pPr>
              <a:r>
                <a:rPr lang="en-US" sz="1292" dirty="0" err="1">
                  <a:solidFill>
                    <a:prstClr val="black"/>
                  </a:solidFill>
                  <a:latin typeface="Calibri"/>
                </a:rPr>
                <a:t>MeshLab</a:t>
              </a:r>
              <a:r>
                <a:rPr lang="en-US" sz="1292" dirty="0">
                  <a:solidFill>
                    <a:prstClr val="black"/>
                  </a:solidFill>
                  <a:latin typeface="Calibri"/>
                </a:rPr>
                <a:t> processing of </a:t>
              </a:r>
              <a:r>
                <a:rPr lang="en-US" sz="1292" dirty="0" err="1">
                  <a:solidFill>
                    <a:prstClr val="black"/>
                  </a:solidFill>
                  <a:latin typeface="Calibri"/>
                </a:rPr>
                <a:t>Ramesses</a:t>
              </a:r>
              <a:r>
                <a:rPr lang="en-US" sz="1292" dirty="0">
                  <a:solidFill>
                    <a:prstClr val="black"/>
                  </a:solidFill>
                  <a:latin typeface="Calibri"/>
                </a:rPr>
                <a:t> Statue 1</a:t>
              </a:r>
              <a:endParaRPr lang="en-GB" sz="1292" dirty="0">
                <a:solidFill>
                  <a:prstClr val="black"/>
                </a:solidFill>
                <a:latin typeface="Calibri"/>
              </a:endParaRPr>
            </a:p>
          </p:txBody>
        </p:sp>
      </p:grpSp>
      <p:cxnSp>
        <p:nvCxnSpPr>
          <p:cNvPr id="3" name="Straight Arrow Connector 2"/>
          <p:cNvCxnSpPr>
            <a:cxnSpLocks noChangeShapeType="1"/>
            <a:stCxn id="73" idx="0"/>
            <a:endCxn id="53" idx="2"/>
          </p:cNvCxnSpPr>
          <p:nvPr/>
        </p:nvCxnSpPr>
        <p:spPr bwMode="auto">
          <a:xfrm flipV="1">
            <a:off x="5993423" y="1368851"/>
            <a:ext cx="1261697" cy="901212"/>
          </a:xfrm>
          <a:prstGeom prst="straightConnector1">
            <a:avLst/>
          </a:prstGeom>
          <a:noFill/>
          <a:ln w="57150" cmpd="dbl">
            <a:solidFill>
              <a:srgbClr val="FF9999"/>
            </a:solidFill>
            <a:prstDash val="dash"/>
            <a:round/>
            <a:headEn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3" name="Rectangle 52"/>
          <p:cNvSpPr/>
          <p:nvPr/>
        </p:nvSpPr>
        <p:spPr>
          <a:xfrm>
            <a:off x="6743701" y="1169558"/>
            <a:ext cx="1022838" cy="19929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schemeClr val="bg1">
                    <a:lumMod val="50000"/>
                  </a:schemeClr>
                </a:solidFill>
                <a:latin typeface="Calibri" pitchFamily="34" charset="0"/>
              </a:rPr>
              <a:t>P67 refers to</a:t>
            </a:r>
            <a:endParaRPr lang="el-GR" sz="1108" dirty="0">
              <a:solidFill>
                <a:schemeClr val="bg1">
                  <a:lumMod val="50000"/>
                </a:schemeClr>
              </a:solidFill>
              <a:latin typeface="Calibri" pitchFamily="34" charset="0"/>
            </a:endParaRPr>
          </a:p>
        </p:txBody>
      </p:sp>
    </p:spTree>
    <p:extLst>
      <p:ext uri="{BB962C8B-B14F-4D97-AF65-F5344CB8AC3E}">
        <p14:creationId xmlns:p14="http://schemas.microsoft.com/office/powerpoint/2010/main" val="513604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30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diamond(in)">
                                      <p:cBhvr>
                                        <p:cTn id="12" dur="2000"/>
                                        <p:tgtEl>
                                          <p:spTgt spid="5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amond(in)">
                                      <p:cBhvr>
                                        <p:cTn id="15" dur="2000"/>
                                        <p:tgtEl>
                                          <p:spTgt spid="50"/>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10272"/>
                                        </p:tgtEl>
                                        <p:attrNameLst>
                                          <p:attrName>style.visibility</p:attrName>
                                        </p:attrNameLst>
                                      </p:cBhvr>
                                      <p:to>
                                        <p:strVal val="visible"/>
                                      </p:to>
                                    </p:set>
                                    <p:animEffect transition="in" filter="diamond(in)">
                                      <p:cBhvr>
                                        <p:cTn id="18" dur="2000"/>
                                        <p:tgtEl>
                                          <p:spTgt spid="10272"/>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amond(in)">
                                      <p:cBhvr>
                                        <p:cTn id="21" dur="2000"/>
                                        <p:tgtEl>
                                          <p:spTgt spid="4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diamond(in)">
                                      <p:cBhvr>
                                        <p:cTn id="26" dur="2000"/>
                                        <p:tgtEl>
                                          <p:spTgt spid="55"/>
                                        </p:tgtEl>
                                      </p:cBhvr>
                                    </p:animEffect>
                                  </p:childTnLst>
                                </p:cTn>
                              </p:par>
                              <p:par>
                                <p:cTn id="27" presetID="8" presetClass="entr" presetSubtype="16"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diamond(in)">
                                      <p:cBhvr>
                                        <p:cTn id="29" dur="2000"/>
                                        <p:tgtEl>
                                          <p:spTgt spid="58"/>
                                        </p:tgtEl>
                                      </p:cBhvr>
                                    </p:animEffect>
                                  </p:childTnLst>
                                </p:cTn>
                              </p:par>
                              <p:par>
                                <p:cTn id="30" presetID="8" presetClass="entr" presetSubtype="16" fill="hold"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diamond(in)">
                                      <p:cBhvr>
                                        <p:cTn id="32" dur="2000"/>
                                        <p:tgtEl>
                                          <p:spTgt spid="60"/>
                                        </p:tgtEl>
                                      </p:cBhvr>
                                    </p:animEffect>
                                  </p:childTnLst>
                                </p:cTn>
                              </p:par>
                              <p:par>
                                <p:cTn id="33" presetID="8" presetClass="entr" presetSubtype="16"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diamond(in)">
                                      <p:cBhvr>
                                        <p:cTn id="35" dur="2000"/>
                                        <p:tgtEl>
                                          <p:spTgt spid="61"/>
                                        </p:tgtEl>
                                      </p:cBhvr>
                                    </p:animEffect>
                                  </p:childTnLst>
                                </p:cTn>
                              </p:par>
                              <p:par>
                                <p:cTn id="36" presetID="8" presetClass="entr" presetSubtype="16" fill="hold"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diamond(in)">
                                      <p:cBhvr>
                                        <p:cTn id="38" dur="2000"/>
                                        <p:tgtEl>
                                          <p:spTgt spid="72"/>
                                        </p:tgtEl>
                                      </p:cBhvr>
                                    </p:animEffect>
                                  </p:childTnLst>
                                </p:cTn>
                              </p:par>
                              <p:par>
                                <p:cTn id="39" presetID="8" presetClass="entr" presetSubtype="16"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diamond(in)">
                                      <p:cBhvr>
                                        <p:cTn id="41" dur="2000"/>
                                        <p:tgtEl>
                                          <p:spTgt spid="7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6"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circle(in)">
                                      <p:cBhvr>
                                        <p:cTn id="46" dur="2000"/>
                                        <p:tgtEl>
                                          <p:spTgt spid="3"/>
                                        </p:tgtEl>
                                      </p:cBhvr>
                                    </p:animEffect>
                                  </p:childTnLst>
                                </p:cTn>
                              </p:par>
                              <p:par>
                                <p:cTn id="47" presetID="6" presetClass="entr" presetSubtype="16"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circle(in)">
                                      <p:cBhvr>
                                        <p:cTn id="49" dur="2000"/>
                                        <p:tgtEl>
                                          <p:spTgt spid="5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xit" presetSubtype="10" fill="hold" nodeType="clickEffect">
                                  <p:stCondLst>
                                    <p:cond delay="0"/>
                                  </p:stCondLst>
                                  <p:childTnLst>
                                    <p:animEffect transition="out" filter="blinds(horizontal)">
                                      <p:cBhvr>
                                        <p:cTn id="53" dur="500"/>
                                        <p:tgtEl>
                                          <p:spTgt spid="60"/>
                                        </p:tgtEl>
                                      </p:cBhvr>
                                    </p:animEffect>
                                    <p:set>
                                      <p:cBhvr>
                                        <p:cTn id="54" dur="1" fill="hold">
                                          <p:stCondLst>
                                            <p:cond delay="499"/>
                                          </p:stCondLst>
                                        </p:cTn>
                                        <p:tgtEl>
                                          <p:spTgt spid="60"/>
                                        </p:tgtEl>
                                        <p:attrNameLst>
                                          <p:attrName>style.visibility</p:attrName>
                                        </p:attrNameLst>
                                      </p:cBhvr>
                                      <p:to>
                                        <p:strVal val="hidden"/>
                                      </p:to>
                                    </p:set>
                                  </p:childTnLst>
                                </p:cTn>
                              </p:par>
                              <p:par>
                                <p:cTn id="55" presetID="3" presetClass="exit" presetSubtype="10" fill="hold" grpId="0" nodeType="withEffect">
                                  <p:stCondLst>
                                    <p:cond delay="0"/>
                                  </p:stCondLst>
                                  <p:childTnLst>
                                    <p:animEffect transition="out" filter="blinds(horizontal)">
                                      <p:cBhvr>
                                        <p:cTn id="56" dur="500"/>
                                        <p:tgtEl>
                                          <p:spTgt spid="61"/>
                                        </p:tgtEl>
                                      </p:cBhvr>
                                    </p:animEffect>
                                    <p:set>
                                      <p:cBhvr>
                                        <p:cTn id="57" dur="1" fill="hold">
                                          <p:stCondLst>
                                            <p:cond delay="499"/>
                                          </p:stCondLst>
                                        </p:cTn>
                                        <p:tgtEl>
                                          <p:spTgt spid="61"/>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72"/>
                                        </p:tgtEl>
                                      </p:cBhvr>
                                    </p:animEffect>
                                    <p:set>
                                      <p:cBhvr>
                                        <p:cTn id="60" dur="1" fill="hold">
                                          <p:stCondLst>
                                            <p:cond delay="499"/>
                                          </p:stCondLst>
                                        </p:cTn>
                                        <p:tgtEl>
                                          <p:spTgt spid="72"/>
                                        </p:tgtEl>
                                        <p:attrNameLst>
                                          <p:attrName>style.visibility</p:attrName>
                                        </p:attrNameLst>
                                      </p:cBhvr>
                                      <p:to>
                                        <p:strVal val="hidden"/>
                                      </p:to>
                                    </p:set>
                                  </p:childTnLst>
                                </p:cTn>
                              </p:par>
                              <p:par>
                                <p:cTn id="61" presetID="3" presetClass="exit" presetSubtype="10" fill="hold" grpId="0" nodeType="withEffect">
                                  <p:stCondLst>
                                    <p:cond delay="0"/>
                                  </p:stCondLst>
                                  <p:childTnLst>
                                    <p:animEffect transition="out" filter="blinds(horizontal)">
                                      <p:cBhvr>
                                        <p:cTn id="62" dur="500"/>
                                        <p:tgtEl>
                                          <p:spTgt spid="73"/>
                                        </p:tgtEl>
                                      </p:cBhvr>
                                    </p:animEffect>
                                    <p:set>
                                      <p:cBhvr>
                                        <p:cTn id="63" dur="1" fill="hold">
                                          <p:stCondLst>
                                            <p:cond delay="499"/>
                                          </p:stCondLst>
                                        </p:cTn>
                                        <p:tgtEl>
                                          <p:spTgt spid="73"/>
                                        </p:tgtEl>
                                        <p:attrNameLst>
                                          <p:attrName>style.visibility</p:attrName>
                                        </p:attrNameLst>
                                      </p:cBhvr>
                                      <p:to>
                                        <p:strVal val="hidden"/>
                                      </p:to>
                                    </p:set>
                                  </p:childTnLst>
                                </p:cTn>
                              </p:par>
                              <p:par>
                                <p:cTn id="64" presetID="8" presetClass="exit" presetSubtype="16" fill="hold" nodeType="withEffect">
                                  <p:stCondLst>
                                    <p:cond delay="0"/>
                                  </p:stCondLst>
                                  <p:childTnLst>
                                    <p:animEffect transition="out" filter="diamond(in)">
                                      <p:cBhvr>
                                        <p:cTn id="65" dur="2000"/>
                                        <p:tgtEl>
                                          <p:spTgt spid="55"/>
                                        </p:tgtEl>
                                      </p:cBhvr>
                                    </p:animEffect>
                                    <p:set>
                                      <p:cBhvr>
                                        <p:cTn id="66" dur="1" fill="hold">
                                          <p:stCondLst>
                                            <p:cond delay="1999"/>
                                          </p:stCondLst>
                                        </p:cTn>
                                        <p:tgtEl>
                                          <p:spTgt spid="55"/>
                                        </p:tgtEl>
                                        <p:attrNameLst>
                                          <p:attrName>style.visibility</p:attrName>
                                        </p:attrNameLst>
                                      </p:cBhvr>
                                      <p:to>
                                        <p:strVal val="hidden"/>
                                      </p:to>
                                    </p:set>
                                  </p:childTnLst>
                                </p:cTn>
                              </p:par>
                              <p:par>
                                <p:cTn id="67" presetID="8" presetClass="exit" presetSubtype="16" fill="hold" grpId="1" nodeType="withEffect">
                                  <p:stCondLst>
                                    <p:cond delay="0"/>
                                  </p:stCondLst>
                                  <p:childTnLst>
                                    <p:animEffect transition="out" filter="diamond(in)">
                                      <p:cBhvr>
                                        <p:cTn id="68" dur="2000"/>
                                        <p:tgtEl>
                                          <p:spTgt spid="58"/>
                                        </p:tgtEl>
                                      </p:cBhvr>
                                    </p:animEffect>
                                    <p:set>
                                      <p:cBhvr>
                                        <p:cTn id="69" dur="1" fill="hold">
                                          <p:stCondLst>
                                            <p:cond delay="19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3" grpId="0" animBg="1"/>
      <p:bldP spid="10272" grpId="0" animBg="1"/>
      <p:bldP spid="49" grpId="0" animBg="1"/>
      <p:bldP spid="50" grpId="0" animBg="1"/>
      <p:bldP spid="52" grpId="0" animBg="1"/>
      <p:bldP spid="58" grpId="0" animBg="1"/>
      <p:bldP spid="5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45" name="Title 1"/>
          <p:cNvSpPr>
            <a:spLocks noGrp="1"/>
          </p:cNvSpPr>
          <p:nvPr>
            <p:ph type="title"/>
          </p:nvPr>
        </p:nvSpPr>
        <p:spPr>
          <a:xfrm>
            <a:off x="-18627" y="-193157"/>
            <a:ext cx="8229600" cy="1143000"/>
          </a:xfrm>
        </p:spPr>
        <p:txBody>
          <a:bodyPr>
            <a:normAutofit/>
          </a:bodyPr>
          <a:lstStyle/>
          <a:p>
            <a:r>
              <a:rPr lang="en-US" dirty="0" smtClean="0"/>
              <a:t>Workflow</a:t>
            </a:r>
            <a:endParaRPr lang="en-US" dirty="0"/>
          </a:p>
        </p:txBody>
      </p:sp>
      <p:grpSp>
        <p:nvGrpSpPr>
          <p:cNvPr id="764" name="Shape 764"/>
          <p:cNvGrpSpPr/>
          <p:nvPr/>
        </p:nvGrpSpPr>
        <p:grpSpPr>
          <a:xfrm>
            <a:off x="0" y="2905393"/>
            <a:ext cx="9145618" cy="762000"/>
            <a:chOff x="0" y="550635"/>
            <a:chExt cx="12194157" cy="762000"/>
          </a:xfrm>
        </p:grpSpPr>
        <p:sp>
          <p:nvSpPr>
            <p:cNvPr id="765" name="Shape 765"/>
            <p:cNvSpPr/>
            <p:nvPr/>
          </p:nvSpPr>
          <p:spPr>
            <a:xfrm>
              <a:off x="0" y="550635"/>
              <a:ext cx="1905300" cy="762000"/>
            </a:xfrm>
            <a:prstGeom prst="chevron">
              <a:avLst>
                <a:gd name="adj" fmla="val 50000"/>
              </a:avLst>
            </a:prstGeom>
            <a:solidFill>
              <a:srgbClr val="E1EFD8"/>
            </a:solidFill>
            <a:ln>
              <a:noFill/>
            </a:ln>
          </p:spPr>
          <p:txBody>
            <a:bodyPr lIns="68575" tIns="68575" rIns="68575" bIns="68575" anchor="ctr" anchorCtr="0">
              <a:noAutofit/>
            </a:bodyPr>
            <a:lstStyle/>
            <a:p>
              <a:pPr lvl="0">
                <a:spcBef>
                  <a:spcPts val="0"/>
                </a:spcBef>
                <a:buNone/>
              </a:pPr>
              <a:endParaRPr/>
            </a:p>
          </p:txBody>
        </p:sp>
        <p:sp>
          <p:nvSpPr>
            <p:cNvPr id="766" name="Shape 766"/>
            <p:cNvSpPr txBox="1"/>
            <p:nvPr/>
          </p:nvSpPr>
          <p:spPr>
            <a:xfrm>
              <a:off x="381068" y="550635"/>
              <a:ext cx="1143300" cy="762000"/>
            </a:xfrm>
            <a:prstGeom prst="rect">
              <a:avLst/>
            </a:prstGeom>
            <a:noFill/>
            <a:ln>
              <a:noFill/>
            </a:ln>
          </p:spPr>
          <p:txBody>
            <a:bodyPr lIns="48000" tIns="16000" rIns="16000" bIns="16000" anchor="ctr" anchorCtr="0">
              <a:noAutofit/>
            </a:bodyPr>
            <a:lstStyle/>
            <a:p>
              <a:pPr lvl="0" algn="ctr">
                <a:lnSpc>
                  <a:spcPct val="90000"/>
                </a:lnSpc>
                <a:buSzPct val="25000"/>
              </a:pPr>
              <a:r>
                <a:rPr lang="en-GB" sz="1200" dirty="0" smtClean="0">
                  <a:solidFill>
                    <a:schemeClr val="dk1"/>
                  </a:solidFill>
                  <a:latin typeface="Calibri"/>
                  <a:ea typeface="Calibri"/>
                  <a:cs typeface="Calibri"/>
                  <a:sym typeface="Calibri"/>
                </a:rPr>
                <a:t>Data Extraction and analysis</a:t>
              </a:r>
              <a:endParaRPr lang="en-GB" sz="1200" dirty="0">
                <a:solidFill>
                  <a:schemeClr val="dk1"/>
                </a:solidFill>
                <a:latin typeface="Calibri"/>
                <a:ea typeface="Calibri"/>
                <a:cs typeface="Calibri"/>
                <a:sym typeface="Calibri"/>
              </a:endParaRPr>
            </a:p>
          </p:txBody>
        </p:sp>
        <p:sp>
          <p:nvSpPr>
            <p:cNvPr id="767" name="Shape 767"/>
            <p:cNvSpPr/>
            <p:nvPr/>
          </p:nvSpPr>
          <p:spPr>
            <a:xfrm>
              <a:off x="1714808" y="550635"/>
              <a:ext cx="1905300" cy="762000"/>
            </a:xfrm>
            <a:prstGeom prst="chevron">
              <a:avLst>
                <a:gd name="adj" fmla="val 50000"/>
              </a:avLst>
            </a:prstGeom>
            <a:solidFill>
              <a:srgbClr val="E1EFD8"/>
            </a:solidFill>
            <a:ln>
              <a:noFill/>
            </a:ln>
          </p:spPr>
          <p:txBody>
            <a:bodyPr lIns="68575" tIns="68575" rIns="68575" bIns="68575" anchor="ctr" anchorCtr="0">
              <a:noAutofit/>
            </a:bodyPr>
            <a:lstStyle/>
            <a:p>
              <a:pPr lvl="0">
                <a:spcBef>
                  <a:spcPts val="0"/>
                </a:spcBef>
                <a:buNone/>
              </a:pPr>
              <a:endParaRPr/>
            </a:p>
          </p:txBody>
        </p:sp>
        <p:sp>
          <p:nvSpPr>
            <p:cNvPr id="768" name="Shape 768"/>
            <p:cNvSpPr txBox="1"/>
            <p:nvPr/>
          </p:nvSpPr>
          <p:spPr>
            <a:xfrm>
              <a:off x="2095877" y="550635"/>
              <a:ext cx="1143300"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smtClean="0">
                  <a:solidFill>
                    <a:schemeClr val="dk1"/>
                  </a:solidFill>
                  <a:latin typeface="Calibri"/>
                  <a:ea typeface="Calibri"/>
                  <a:cs typeface="Calibri"/>
                  <a:sym typeface="Calibri"/>
                </a:rPr>
                <a:t>Cleaning and Enrichment</a:t>
              </a:r>
              <a:endParaRPr lang="en-GB" sz="1200" dirty="0">
                <a:solidFill>
                  <a:schemeClr val="dk1"/>
                </a:solidFill>
                <a:latin typeface="Calibri"/>
                <a:ea typeface="Calibri"/>
                <a:cs typeface="Calibri"/>
                <a:sym typeface="Calibri"/>
              </a:endParaRPr>
            </a:p>
          </p:txBody>
        </p:sp>
        <p:sp>
          <p:nvSpPr>
            <p:cNvPr id="769" name="Shape 769"/>
            <p:cNvSpPr/>
            <p:nvPr/>
          </p:nvSpPr>
          <p:spPr>
            <a:xfrm>
              <a:off x="3429619" y="550635"/>
              <a:ext cx="1905300" cy="762000"/>
            </a:xfrm>
            <a:prstGeom prst="chevron">
              <a:avLst>
                <a:gd name="adj" fmla="val 50000"/>
              </a:avLst>
            </a:prstGeom>
            <a:solidFill>
              <a:srgbClr val="E1EFD8"/>
            </a:solidFill>
            <a:ln>
              <a:noFill/>
            </a:ln>
          </p:spPr>
          <p:txBody>
            <a:bodyPr lIns="68575" tIns="68575" rIns="68575" bIns="68575" anchor="ctr" anchorCtr="0">
              <a:noAutofit/>
            </a:bodyPr>
            <a:lstStyle/>
            <a:p>
              <a:pPr lvl="0">
                <a:spcBef>
                  <a:spcPts val="0"/>
                </a:spcBef>
                <a:buNone/>
              </a:pPr>
              <a:endParaRPr/>
            </a:p>
          </p:txBody>
        </p:sp>
        <p:sp>
          <p:nvSpPr>
            <p:cNvPr id="770" name="Shape 770"/>
            <p:cNvSpPr txBox="1"/>
            <p:nvPr/>
          </p:nvSpPr>
          <p:spPr>
            <a:xfrm>
              <a:off x="3810687" y="550635"/>
              <a:ext cx="1143300"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a:solidFill>
                    <a:schemeClr val="dk1"/>
                  </a:solidFill>
                  <a:latin typeface="Calibri"/>
                  <a:ea typeface="Calibri"/>
                  <a:cs typeface="Calibri"/>
                  <a:sym typeface="Calibri"/>
                </a:rPr>
                <a:t>Learn target schema</a:t>
              </a:r>
            </a:p>
          </p:txBody>
        </p:sp>
        <p:sp>
          <p:nvSpPr>
            <p:cNvPr id="771" name="Shape 771"/>
            <p:cNvSpPr/>
            <p:nvPr/>
          </p:nvSpPr>
          <p:spPr>
            <a:xfrm>
              <a:off x="5144428" y="550635"/>
              <a:ext cx="1905300" cy="762000"/>
            </a:xfrm>
            <a:prstGeom prst="chevron">
              <a:avLst>
                <a:gd name="adj" fmla="val 50000"/>
              </a:avLst>
            </a:prstGeom>
            <a:solidFill>
              <a:srgbClr val="E1EFD8"/>
            </a:solidFill>
            <a:ln>
              <a:noFill/>
            </a:ln>
          </p:spPr>
          <p:txBody>
            <a:bodyPr lIns="68575" tIns="68575" rIns="68575" bIns="68575" anchor="ctr" anchorCtr="0">
              <a:noAutofit/>
            </a:bodyPr>
            <a:lstStyle/>
            <a:p>
              <a:pPr lvl="0">
                <a:spcBef>
                  <a:spcPts val="0"/>
                </a:spcBef>
                <a:buNone/>
              </a:pPr>
              <a:endParaRPr/>
            </a:p>
          </p:txBody>
        </p:sp>
        <p:sp>
          <p:nvSpPr>
            <p:cNvPr id="772" name="Shape 772"/>
            <p:cNvSpPr txBox="1"/>
            <p:nvPr/>
          </p:nvSpPr>
          <p:spPr>
            <a:xfrm>
              <a:off x="5525498" y="550635"/>
              <a:ext cx="1143299"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a:solidFill>
                    <a:schemeClr val="dk1"/>
                  </a:solidFill>
                  <a:latin typeface="Calibri"/>
                  <a:ea typeface="Calibri"/>
                  <a:cs typeface="Calibri"/>
                  <a:sym typeface="Calibri"/>
                </a:rPr>
                <a:t>Create mappings</a:t>
              </a:r>
            </a:p>
          </p:txBody>
        </p:sp>
        <p:sp>
          <p:nvSpPr>
            <p:cNvPr id="773" name="Shape 773"/>
            <p:cNvSpPr/>
            <p:nvPr/>
          </p:nvSpPr>
          <p:spPr>
            <a:xfrm>
              <a:off x="6859239" y="550635"/>
              <a:ext cx="1905300" cy="762000"/>
            </a:xfrm>
            <a:prstGeom prst="chevron">
              <a:avLst>
                <a:gd name="adj" fmla="val 50000"/>
              </a:avLst>
            </a:prstGeom>
            <a:solidFill>
              <a:srgbClr val="E1EFD8"/>
            </a:solidFill>
            <a:ln>
              <a:noFill/>
            </a:ln>
          </p:spPr>
          <p:txBody>
            <a:bodyPr lIns="68575" tIns="68575" rIns="68575" bIns="68575" anchor="ctr" anchorCtr="0">
              <a:noAutofit/>
            </a:bodyPr>
            <a:lstStyle/>
            <a:p>
              <a:pPr lvl="0">
                <a:spcBef>
                  <a:spcPts val="0"/>
                </a:spcBef>
                <a:buNone/>
              </a:pPr>
              <a:endParaRPr/>
            </a:p>
          </p:txBody>
        </p:sp>
        <p:sp>
          <p:nvSpPr>
            <p:cNvPr id="774" name="Shape 774"/>
            <p:cNvSpPr txBox="1"/>
            <p:nvPr/>
          </p:nvSpPr>
          <p:spPr>
            <a:xfrm>
              <a:off x="7240307" y="550635"/>
              <a:ext cx="1143300"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a:solidFill>
                    <a:schemeClr val="dk1"/>
                  </a:solidFill>
                  <a:latin typeface="Calibri"/>
                  <a:ea typeface="Calibri"/>
                  <a:cs typeface="Calibri"/>
                  <a:sym typeface="Calibri"/>
                </a:rPr>
                <a:t>Implements generator</a:t>
              </a:r>
            </a:p>
          </p:txBody>
        </p:sp>
        <p:sp>
          <p:nvSpPr>
            <p:cNvPr id="775" name="Shape 775"/>
            <p:cNvSpPr/>
            <p:nvPr/>
          </p:nvSpPr>
          <p:spPr>
            <a:xfrm>
              <a:off x="8574047" y="550635"/>
              <a:ext cx="1905300" cy="762000"/>
            </a:xfrm>
            <a:prstGeom prst="chevron">
              <a:avLst>
                <a:gd name="adj" fmla="val 50000"/>
              </a:avLst>
            </a:prstGeom>
            <a:solidFill>
              <a:srgbClr val="C4E0B2"/>
            </a:solidFill>
            <a:ln>
              <a:noFill/>
            </a:ln>
          </p:spPr>
          <p:txBody>
            <a:bodyPr lIns="68575" tIns="68575" rIns="68575" bIns="68575" anchor="ctr" anchorCtr="0">
              <a:noAutofit/>
            </a:bodyPr>
            <a:lstStyle/>
            <a:p>
              <a:pPr lvl="0">
                <a:spcBef>
                  <a:spcPts val="0"/>
                </a:spcBef>
                <a:buNone/>
              </a:pPr>
              <a:endParaRPr/>
            </a:p>
          </p:txBody>
        </p:sp>
        <p:sp>
          <p:nvSpPr>
            <p:cNvPr id="776" name="Shape 776"/>
            <p:cNvSpPr txBox="1"/>
            <p:nvPr/>
          </p:nvSpPr>
          <p:spPr>
            <a:xfrm>
              <a:off x="8955117" y="550635"/>
              <a:ext cx="1143300"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a:solidFill>
                    <a:schemeClr val="dk1"/>
                  </a:solidFill>
                  <a:latin typeface="Calibri"/>
                  <a:ea typeface="Calibri"/>
                  <a:cs typeface="Calibri"/>
                  <a:sym typeface="Calibri"/>
                </a:rPr>
                <a:t>Transform</a:t>
              </a:r>
            </a:p>
            <a:p>
              <a:pPr marL="0" marR="0" lvl="0" indent="0" algn="ctr" rtl="0">
                <a:lnSpc>
                  <a:spcPct val="90000"/>
                </a:lnSpc>
                <a:spcBef>
                  <a:spcPts val="400"/>
                </a:spcBef>
                <a:spcAft>
                  <a:spcPts val="0"/>
                </a:spcAft>
                <a:buSzPct val="25000"/>
                <a:buNone/>
              </a:pPr>
              <a:r>
                <a:rPr lang="en-GB" sz="1200" dirty="0">
                  <a:solidFill>
                    <a:schemeClr val="dk1"/>
                  </a:solidFill>
                  <a:latin typeface="Calibri"/>
                  <a:ea typeface="Calibri"/>
                  <a:cs typeface="Calibri"/>
                  <a:sym typeface="Calibri"/>
                </a:rPr>
                <a:t>Data</a:t>
              </a:r>
            </a:p>
          </p:txBody>
        </p:sp>
        <p:sp>
          <p:nvSpPr>
            <p:cNvPr id="777" name="Shape 777"/>
            <p:cNvSpPr/>
            <p:nvPr/>
          </p:nvSpPr>
          <p:spPr>
            <a:xfrm>
              <a:off x="10288857" y="550635"/>
              <a:ext cx="1905300" cy="762000"/>
            </a:xfrm>
            <a:prstGeom prst="chevron">
              <a:avLst>
                <a:gd name="adj" fmla="val 50000"/>
              </a:avLst>
            </a:prstGeom>
            <a:solidFill>
              <a:srgbClr val="A8D08C"/>
            </a:solidFill>
            <a:ln>
              <a:noFill/>
            </a:ln>
          </p:spPr>
          <p:txBody>
            <a:bodyPr lIns="68575" tIns="68575" rIns="68575" bIns="68575" anchor="ctr" anchorCtr="0">
              <a:noAutofit/>
            </a:bodyPr>
            <a:lstStyle/>
            <a:p>
              <a:pPr lvl="0">
                <a:spcBef>
                  <a:spcPts val="0"/>
                </a:spcBef>
                <a:buNone/>
              </a:pPr>
              <a:endParaRPr/>
            </a:p>
          </p:txBody>
        </p:sp>
        <p:sp>
          <p:nvSpPr>
            <p:cNvPr id="778" name="Shape 778"/>
            <p:cNvSpPr txBox="1"/>
            <p:nvPr/>
          </p:nvSpPr>
          <p:spPr>
            <a:xfrm>
              <a:off x="10669927" y="550635"/>
              <a:ext cx="1143300"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a:solidFill>
                    <a:schemeClr val="dk1"/>
                  </a:solidFill>
                  <a:latin typeface="Calibri"/>
                  <a:ea typeface="Calibri"/>
                  <a:cs typeface="Calibri"/>
                  <a:sym typeface="Calibri"/>
                </a:rPr>
                <a:t>Explore Harmonized Data</a:t>
              </a:r>
            </a:p>
          </p:txBody>
        </p:sp>
      </p:grpSp>
      <p:sp>
        <p:nvSpPr>
          <p:cNvPr id="779" name="Shape 779"/>
          <p:cNvSpPr/>
          <p:nvPr/>
        </p:nvSpPr>
        <p:spPr>
          <a:xfrm rot="-5400000">
            <a:off x="3010225" y="790705"/>
            <a:ext cx="361600" cy="6270900"/>
          </a:xfrm>
          <a:prstGeom prst="leftBrace">
            <a:avLst>
              <a:gd name="adj1" fmla="val 8333"/>
              <a:gd name="adj2" fmla="val 50000"/>
            </a:avLst>
          </a:prstGeom>
          <a:noFill/>
          <a:ln w="12700" cap="flat" cmpd="sng">
            <a:solidFill>
              <a:schemeClr val="accent1"/>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80" name="Shape 780"/>
          <p:cNvSpPr/>
          <p:nvPr/>
        </p:nvSpPr>
        <p:spPr>
          <a:xfrm rot="-5400000">
            <a:off x="4856404" y="3238779"/>
            <a:ext cx="402800" cy="2509800"/>
          </a:xfrm>
          <a:prstGeom prst="leftBrace">
            <a:avLst>
              <a:gd name="adj1" fmla="val 8333"/>
              <a:gd name="adj2" fmla="val 50000"/>
            </a:avLst>
          </a:prstGeom>
          <a:noFill/>
          <a:ln w="12700" cap="flat" cmpd="sng">
            <a:solidFill>
              <a:schemeClr val="accent1"/>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81" name="Shape 781"/>
          <p:cNvSpPr/>
          <p:nvPr/>
        </p:nvSpPr>
        <p:spPr>
          <a:xfrm rot="-5400000">
            <a:off x="7508290" y="3752733"/>
            <a:ext cx="402800" cy="2509800"/>
          </a:xfrm>
          <a:prstGeom prst="leftBrace">
            <a:avLst>
              <a:gd name="adj1" fmla="val 8333"/>
              <a:gd name="adj2" fmla="val 50000"/>
            </a:avLst>
          </a:prstGeom>
          <a:noFill/>
          <a:ln w="12700" cap="flat" cmpd="sng">
            <a:solidFill>
              <a:schemeClr val="accent1"/>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82" name="Shape 782"/>
          <p:cNvSpPr txBox="1"/>
          <p:nvPr/>
        </p:nvSpPr>
        <p:spPr>
          <a:xfrm>
            <a:off x="2704440" y="4856812"/>
            <a:ext cx="1174200" cy="511131"/>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b="1" dirty="0">
                <a:solidFill>
                  <a:schemeClr val="dk1"/>
                </a:solidFill>
                <a:latin typeface="Calibri"/>
                <a:ea typeface="Calibri"/>
                <a:cs typeface="Calibri"/>
                <a:sym typeface="Calibri"/>
              </a:rPr>
              <a:t>a. Initial Setup</a:t>
            </a:r>
          </a:p>
        </p:txBody>
      </p:sp>
      <p:sp>
        <p:nvSpPr>
          <p:cNvPr id="783" name="Shape 783"/>
          <p:cNvSpPr txBox="1"/>
          <p:nvPr/>
        </p:nvSpPr>
        <p:spPr>
          <a:xfrm>
            <a:off x="4139952" y="5292048"/>
            <a:ext cx="1654200" cy="3692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b="1" dirty="0">
                <a:solidFill>
                  <a:schemeClr val="dk1"/>
                </a:solidFill>
                <a:latin typeface="Calibri"/>
                <a:ea typeface="Calibri"/>
                <a:cs typeface="Calibri"/>
                <a:sym typeface="Calibri"/>
              </a:rPr>
              <a:t>b. Occasional Review</a:t>
            </a:r>
          </a:p>
        </p:txBody>
      </p:sp>
      <p:sp>
        <p:nvSpPr>
          <p:cNvPr id="784" name="Shape 784"/>
          <p:cNvSpPr txBox="1"/>
          <p:nvPr/>
        </p:nvSpPr>
        <p:spPr>
          <a:xfrm>
            <a:off x="6478710" y="5373216"/>
            <a:ext cx="2773810" cy="3692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b="1" dirty="0">
                <a:solidFill>
                  <a:schemeClr val="dk1"/>
                </a:solidFill>
                <a:latin typeface="Calibri"/>
                <a:ea typeface="Calibri"/>
                <a:cs typeface="Calibri"/>
                <a:sym typeface="Calibri"/>
              </a:rPr>
              <a:t>c. Scheduled Ingests and Updates</a:t>
            </a:r>
          </a:p>
        </p:txBody>
      </p:sp>
      <p:pic>
        <p:nvPicPr>
          <p:cNvPr id="785" name="Shape 785" descr="C:\Dokumente und Einstellungen\Fill\Lokale Einstellungen\Temporary Internet Files\Content.IE5\MXMLIF4R\MCj04326210000[1].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99777" y="4725144"/>
            <a:ext cx="482100" cy="642799"/>
          </a:xfrm>
          <a:prstGeom prst="rect">
            <a:avLst/>
          </a:prstGeom>
          <a:noFill/>
          <a:ln>
            <a:noFill/>
          </a:ln>
        </p:spPr>
      </p:pic>
      <p:pic>
        <p:nvPicPr>
          <p:cNvPr id="786" name="Shape 786" descr="C:\Dokumente und Einstellungen\Fill\Lokale Einstellungen\Temporary Internet Files\Content.IE5\MXMLIF4R\MCj04326210000[1].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437922" y="5157192"/>
            <a:ext cx="482100" cy="642800"/>
          </a:xfrm>
          <a:prstGeom prst="rect">
            <a:avLst/>
          </a:prstGeom>
          <a:noFill/>
          <a:ln>
            <a:noFill/>
          </a:ln>
        </p:spPr>
      </p:pic>
      <p:sp>
        <p:nvSpPr>
          <p:cNvPr id="789" name="Shape 789"/>
          <p:cNvSpPr/>
          <p:nvPr/>
        </p:nvSpPr>
        <p:spPr>
          <a:xfrm>
            <a:off x="437758" y="1446247"/>
            <a:ext cx="775800" cy="689600"/>
          </a:xfrm>
          <a:prstGeom prst="can">
            <a:avLst>
              <a:gd name="adj" fmla="val 25000"/>
            </a:avLst>
          </a:prstGeom>
          <a:solidFill>
            <a:schemeClr val="accen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GB" sz="1400">
                <a:solidFill>
                  <a:schemeClr val="dk1"/>
                </a:solidFill>
                <a:latin typeface="Calibri"/>
                <a:ea typeface="Calibri"/>
                <a:cs typeface="Calibri"/>
                <a:sym typeface="Calibri"/>
              </a:rPr>
              <a:t>DBs</a:t>
            </a:r>
          </a:p>
        </p:txBody>
      </p:sp>
      <p:cxnSp>
        <p:nvCxnSpPr>
          <p:cNvPr id="790" name="Shape 790"/>
          <p:cNvCxnSpPr/>
          <p:nvPr/>
        </p:nvCxnSpPr>
        <p:spPr>
          <a:xfrm rot="10800000">
            <a:off x="653515" y="2215680"/>
            <a:ext cx="0" cy="574800"/>
          </a:xfrm>
          <a:prstGeom prst="straightConnector1">
            <a:avLst/>
          </a:prstGeom>
          <a:noFill/>
          <a:ln w="12700" cap="flat" cmpd="sng">
            <a:solidFill>
              <a:schemeClr val="accent1"/>
            </a:solidFill>
            <a:prstDash val="solid"/>
            <a:miter/>
            <a:headEnd type="none" w="med" len="med"/>
            <a:tailEnd type="stealth" w="lg" len="lg"/>
          </a:ln>
        </p:spPr>
      </p:cxnSp>
      <p:sp>
        <p:nvSpPr>
          <p:cNvPr id="791" name="Shape 791"/>
          <p:cNvSpPr txBox="1"/>
          <p:nvPr/>
        </p:nvSpPr>
        <p:spPr>
          <a:xfrm>
            <a:off x="69262" y="910792"/>
            <a:ext cx="2141875" cy="6460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dirty="0">
                <a:solidFill>
                  <a:schemeClr val="dk1"/>
                </a:solidFill>
                <a:latin typeface="Calibri"/>
                <a:ea typeface="Calibri"/>
                <a:cs typeface="Calibri"/>
                <a:sym typeface="Calibri"/>
              </a:rPr>
              <a:t>Heterogeneous, </a:t>
            </a:r>
            <a:br>
              <a:rPr lang="en-GB" sz="1400" dirty="0">
                <a:solidFill>
                  <a:schemeClr val="dk1"/>
                </a:solidFill>
                <a:latin typeface="Calibri"/>
                <a:ea typeface="Calibri"/>
                <a:cs typeface="Calibri"/>
                <a:sym typeface="Calibri"/>
              </a:rPr>
            </a:br>
            <a:r>
              <a:rPr lang="en-GB" sz="1400" dirty="0">
                <a:solidFill>
                  <a:schemeClr val="dk1"/>
                </a:solidFill>
                <a:latin typeface="Calibri"/>
                <a:ea typeface="Calibri"/>
                <a:cs typeface="Calibri"/>
                <a:sym typeface="Calibri"/>
              </a:rPr>
              <a:t>Related Datasets</a:t>
            </a:r>
          </a:p>
        </p:txBody>
      </p:sp>
      <p:sp>
        <p:nvSpPr>
          <p:cNvPr id="792" name="Shape 792"/>
          <p:cNvSpPr/>
          <p:nvPr/>
        </p:nvSpPr>
        <p:spPr>
          <a:xfrm>
            <a:off x="2592992" y="1479063"/>
            <a:ext cx="1024704" cy="728208"/>
          </a:xfrm>
          <a:prstGeom prst="cloud">
            <a:avLst/>
          </a:prstGeom>
          <a:solidFill>
            <a:schemeClr val="accen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93" name="Shape 793"/>
          <p:cNvSpPr/>
          <p:nvPr/>
        </p:nvSpPr>
        <p:spPr>
          <a:xfrm>
            <a:off x="2698796" y="908720"/>
            <a:ext cx="918900" cy="6460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dirty="0">
                <a:solidFill>
                  <a:schemeClr val="dk1"/>
                </a:solidFill>
                <a:latin typeface="Calibri"/>
                <a:ea typeface="Calibri"/>
                <a:cs typeface="Calibri"/>
                <a:sym typeface="Calibri"/>
              </a:rPr>
              <a:t>Standard, </a:t>
            </a:r>
          </a:p>
          <a:p>
            <a:pPr marL="0" marR="0" lvl="0" indent="0" algn="l" rtl="0">
              <a:spcBef>
                <a:spcPts val="0"/>
              </a:spcBef>
              <a:spcAft>
                <a:spcPts val="0"/>
              </a:spcAft>
              <a:buSzPct val="25000"/>
              <a:buNone/>
            </a:pPr>
            <a:r>
              <a:rPr lang="en-GB" sz="1400" dirty="0">
                <a:solidFill>
                  <a:schemeClr val="dk1"/>
                </a:solidFill>
                <a:latin typeface="Calibri"/>
                <a:ea typeface="Calibri"/>
                <a:cs typeface="Calibri"/>
                <a:sym typeface="Calibri"/>
              </a:rPr>
              <a:t>Ontology</a:t>
            </a:r>
          </a:p>
        </p:txBody>
      </p:sp>
      <p:cxnSp>
        <p:nvCxnSpPr>
          <p:cNvPr id="794" name="Shape 794"/>
          <p:cNvCxnSpPr/>
          <p:nvPr/>
        </p:nvCxnSpPr>
        <p:spPr>
          <a:xfrm rot="10800000">
            <a:off x="3232898" y="2223580"/>
            <a:ext cx="0" cy="602800"/>
          </a:xfrm>
          <a:prstGeom prst="straightConnector1">
            <a:avLst/>
          </a:prstGeom>
          <a:noFill/>
          <a:ln w="12700" cap="flat" cmpd="sng">
            <a:solidFill>
              <a:schemeClr val="accent1"/>
            </a:solidFill>
            <a:prstDash val="solid"/>
            <a:miter/>
            <a:headEnd type="none" w="med" len="med"/>
            <a:tailEnd type="stealth" w="lg" len="lg"/>
          </a:ln>
        </p:spPr>
      </p:cxnSp>
      <p:sp>
        <p:nvSpPr>
          <p:cNvPr id="795" name="Shape 795"/>
          <p:cNvSpPr/>
          <p:nvPr/>
        </p:nvSpPr>
        <p:spPr>
          <a:xfrm>
            <a:off x="4105354" y="1391468"/>
            <a:ext cx="431100" cy="348400"/>
          </a:xfrm>
          <a:prstGeom prst="snip1Rect">
            <a:avLst>
              <a:gd name="adj" fmla="val 16667"/>
            </a:avLst>
          </a:prstGeom>
          <a:solidFill>
            <a:schemeClr val="accen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96" name="Shape 796"/>
          <p:cNvSpPr/>
          <p:nvPr/>
        </p:nvSpPr>
        <p:spPr>
          <a:xfrm>
            <a:off x="4219654" y="1543868"/>
            <a:ext cx="431100" cy="348400"/>
          </a:xfrm>
          <a:prstGeom prst="snip1Rect">
            <a:avLst>
              <a:gd name="adj" fmla="val 16667"/>
            </a:avLst>
          </a:prstGeom>
          <a:solidFill>
            <a:schemeClr val="accen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97" name="Shape 797"/>
          <p:cNvSpPr/>
          <p:nvPr/>
        </p:nvSpPr>
        <p:spPr>
          <a:xfrm>
            <a:off x="4333954" y="1696268"/>
            <a:ext cx="431100" cy="348400"/>
          </a:xfrm>
          <a:prstGeom prst="snip1Rect">
            <a:avLst>
              <a:gd name="adj" fmla="val 16667"/>
            </a:avLst>
          </a:prstGeom>
          <a:solidFill>
            <a:schemeClr val="accen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798" name="Shape 798" descr="skd188803sdc.png"/>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743721" y="2062540"/>
            <a:ext cx="669000" cy="737200"/>
          </a:xfrm>
          <a:prstGeom prst="rect">
            <a:avLst/>
          </a:prstGeom>
          <a:noFill/>
          <a:ln>
            <a:noFill/>
          </a:ln>
        </p:spPr>
      </p:pic>
      <p:sp>
        <p:nvSpPr>
          <p:cNvPr id="799" name="Shape 799"/>
          <p:cNvSpPr/>
          <p:nvPr/>
        </p:nvSpPr>
        <p:spPr>
          <a:xfrm>
            <a:off x="3802904" y="1043576"/>
            <a:ext cx="1720200" cy="3692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a:solidFill>
                  <a:schemeClr val="dk1"/>
                </a:solidFill>
                <a:latin typeface="Calibri"/>
                <a:ea typeface="Calibri"/>
                <a:cs typeface="Calibri"/>
                <a:sym typeface="Calibri"/>
              </a:rPr>
              <a:t>X3ML Mapping Files</a:t>
            </a:r>
          </a:p>
        </p:txBody>
      </p:sp>
      <p:cxnSp>
        <p:nvCxnSpPr>
          <p:cNvPr id="800" name="Shape 800"/>
          <p:cNvCxnSpPr/>
          <p:nvPr/>
        </p:nvCxnSpPr>
        <p:spPr>
          <a:xfrm rot="10800000">
            <a:off x="4515100" y="2136124"/>
            <a:ext cx="0" cy="602800"/>
          </a:xfrm>
          <a:prstGeom prst="straightConnector1">
            <a:avLst/>
          </a:prstGeom>
          <a:noFill/>
          <a:ln w="12700" cap="flat" cmpd="sng">
            <a:solidFill>
              <a:schemeClr val="accent1"/>
            </a:solidFill>
            <a:prstDash val="solid"/>
            <a:miter/>
            <a:headEnd type="none" w="med" len="med"/>
            <a:tailEnd type="stealth" w="lg" len="lg"/>
          </a:ln>
        </p:spPr>
      </p:cxnSp>
      <p:sp>
        <p:nvSpPr>
          <p:cNvPr id="801" name="Shape 801"/>
          <p:cNvSpPr txBox="1"/>
          <p:nvPr/>
        </p:nvSpPr>
        <p:spPr>
          <a:xfrm>
            <a:off x="1860231" y="5454309"/>
            <a:ext cx="873733" cy="6460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a:solidFill>
                  <a:schemeClr val="dk1"/>
                </a:solidFill>
                <a:latin typeface="Calibri"/>
                <a:ea typeface="Calibri"/>
                <a:cs typeface="Calibri"/>
                <a:sym typeface="Calibri"/>
              </a:rPr>
              <a:t>Domain</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Specialist</a:t>
            </a:r>
          </a:p>
        </p:txBody>
      </p:sp>
      <p:sp>
        <p:nvSpPr>
          <p:cNvPr id="802" name="Shape 802"/>
          <p:cNvSpPr txBox="1"/>
          <p:nvPr/>
        </p:nvSpPr>
        <p:spPr>
          <a:xfrm>
            <a:off x="5293689" y="4653136"/>
            <a:ext cx="918900" cy="6460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dirty="0" smtClean="0">
                <a:solidFill>
                  <a:schemeClr val="dk1"/>
                </a:solidFill>
                <a:latin typeface="Calibri"/>
                <a:ea typeface="Calibri"/>
                <a:cs typeface="Calibri"/>
                <a:sym typeface="Calibri"/>
              </a:rPr>
              <a:t>Data Engineer</a:t>
            </a:r>
            <a:endParaRPr lang="en-GB" sz="1400" dirty="0">
              <a:solidFill>
                <a:schemeClr val="dk1"/>
              </a:solidFill>
              <a:latin typeface="Calibri"/>
              <a:ea typeface="Calibri"/>
              <a:cs typeface="Calibri"/>
              <a:sym typeface="Calibri"/>
            </a:endParaRPr>
          </a:p>
        </p:txBody>
      </p:sp>
      <p:pic>
        <p:nvPicPr>
          <p:cNvPr id="46" name="Shape 786" descr="C:\Dokumente und Einstellungen\Fill\Lokale Einstellungen\Temporary Internet Files\Content.IE5\MXMLIF4R\MCj04326210000[1].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flipH="1">
            <a:off x="970264" y="4727244"/>
            <a:ext cx="482100" cy="642800"/>
          </a:xfrm>
          <a:prstGeom prst="rect">
            <a:avLst/>
          </a:prstGeom>
          <a:noFill/>
          <a:ln>
            <a:noFill/>
          </a:ln>
        </p:spPr>
      </p:pic>
      <p:sp>
        <p:nvSpPr>
          <p:cNvPr id="47" name="Shape 802"/>
          <p:cNvSpPr txBox="1"/>
          <p:nvPr/>
        </p:nvSpPr>
        <p:spPr>
          <a:xfrm>
            <a:off x="904608" y="5454309"/>
            <a:ext cx="918900" cy="6460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dirty="0" smtClean="0">
                <a:solidFill>
                  <a:schemeClr val="dk1"/>
                </a:solidFill>
                <a:latin typeface="Calibri"/>
                <a:ea typeface="Calibri"/>
                <a:cs typeface="Calibri"/>
                <a:sym typeface="Calibri"/>
              </a:rPr>
              <a:t>Data Engineer</a:t>
            </a:r>
            <a:endParaRPr lang="en-GB" sz="1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8619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asted-image.tiff"/>
          <p:cNvPicPr>
            <a:picLocks noChangeAspect="1"/>
          </p:cNvPicPr>
          <p:nvPr/>
        </p:nvPicPr>
        <p:blipFill>
          <a:blip r:embed="rId3">
            <a:extLst/>
          </a:blip>
          <a:stretch>
            <a:fillRect/>
          </a:stretch>
        </p:blipFill>
        <p:spPr>
          <a:xfrm>
            <a:off x="2993772" y="116632"/>
            <a:ext cx="3156456" cy="1401467"/>
          </a:xfrm>
          <a:prstGeom prst="rect">
            <a:avLst/>
          </a:prstGeom>
          <a:ln w="12700">
            <a:miter lim="400000"/>
          </a:ln>
        </p:spPr>
      </p:pic>
      <p:sp>
        <p:nvSpPr>
          <p:cNvPr id="167" name="Shape 167"/>
          <p:cNvSpPr/>
          <p:nvPr/>
        </p:nvSpPr>
        <p:spPr>
          <a:xfrm>
            <a:off x="885589" y="1893611"/>
            <a:ext cx="7372823" cy="1"/>
          </a:xfrm>
          <a:prstGeom prst="line">
            <a:avLst/>
          </a:prstGeom>
          <a:ln w="50800" cap="rnd">
            <a:solidFill>
              <a:srgbClr val="063299"/>
            </a:solidFill>
            <a:custDash>
              <a:ds d="100000" sp="200000"/>
            </a:custDash>
          </a:ln>
        </p:spPr>
        <p:txBody>
          <a:bodyPr lIns="35719" tIns="35719" rIns="35719" bIns="35719" anchor="ctr"/>
          <a:lstStyle/>
          <a:p>
            <a:pPr>
              <a:defRPr sz="2400"/>
            </a:pPr>
            <a:endParaRPr sz="1687"/>
          </a:p>
        </p:txBody>
      </p:sp>
      <p:pic>
        <p:nvPicPr>
          <p:cNvPr id="168" name="pasted-image.tiff"/>
          <p:cNvPicPr>
            <a:picLocks noChangeAspect="1"/>
          </p:cNvPicPr>
          <p:nvPr/>
        </p:nvPicPr>
        <p:blipFill>
          <a:blip r:embed="rId4">
            <a:extLst/>
          </a:blip>
          <a:stretch>
            <a:fillRect/>
          </a:stretch>
        </p:blipFill>
        <p:spPr>
          <a:xfrm>
            <a:off x="4083646" y="5082747"/>
            <a:ext cx="976708" cy="965263"/>
          </a:xfrm>
          <a:prstGeom prst="rect">
            <a:avLst/>
          </a:prstGeom>
          <a:ln w="12700">
            <a:miter lim="400000"/>
          </a:ln>
        </p:spPr>
      </p:pic>
      <p:pic>
        <p:nvPicPr>
          <p:cNvPr id="169" name="BookendsDatabase.png"/>
          <p:cNvPicPr>
            <a:picLocks noChangeAspect="1"/>
          </p:cNvPicPr>
          <p:nvPr/>
        </p:nvPicPr>
        <p:blipFill>
          <a:blip r:embed="rId5">
            <a:extLst/>
          </a:blip>
          <a:stretch>
            <a:fillRect/>
          </a:stretch>
        </p:blipFill>
        <p:spPr>
          <a:xfrm>
            <a:off x="576547" y="3747016"/>
            <a:ext cx="887813" cy="887813"/>
          </a:xfrm>
          <a:prstGeom prst="rect">
            <a:avLst/>
          </a:prstGeom>
          <a:ln w="12700">
            <a:miter lim="400000"/>
          </a:ln>
        </p:spPr>
      </p:pic>
      <p:pic>
        <p:nvPicPr>
          <p:cNvPr id="170" name="pasted-image.tiff"/>
          <p:cNvPicPr>
            <a:picLocks noChangeAspect="1"/>
          </p:cNvPicPr>
          <p:nvPr/>
        </p:nvPicPr>
        <p:blipFill>
          <a:blip r:embed="rId6">
            <a:extLst/>
          </a:blip>
          <a:stretch>
            <a:fillRect/>
          </a:stretch>
        </p:blipFill>
        <p:spPr>
          <a:xfrm>
            <a:off x="7467700" y="3747016"/>
            <a:ext cx="887813" cy="887813"/>
          </a:xfrm>
          <a:prstGeom prst="rect">
            <a:avLst/>
          </a:prstGeom>
          <a:ln w="12700">
            <a:miter lim="400000"/>
          </a:ln>
        </p:spPr>
      </p:pic>
      <p:sp>
        <p:nvSpPr>
          <p:cNvPr id="184" name="Shape 184"/>
          <p:cNvSpPr/>
          <p:nvPr/>
        </p:nvSpPr>
        <p:spPr>
          <a:xfrm>
            <a:off x="1332567" y="4442540"/>
            <a:ext cx="2753542" cy="11045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521" y="19970"/>
                  <a:pt x="6321" y="12770"/>
                  <a:pt x="0" y="0"/>
                </a:cubicBezTo>
              </a:path>
            </a:pathLst>
          </a:custGeom>
          <a:ln w="25400">
            <a:solidFill>
              <a:srgbClr val="000000"/>
            </a:solidFill>
            <a:miter lim="400000"/>
          </a:ln>
        </p:spPr>
        <p:txBody>
          <a:bodyPr/>
          <a:lstStyle/>
          <a:p>
            <a:endParaRPr sz="1266"/>
          </a:p>
        </p:txBody>
      </p:sp>
      <p:sp>
        <p:nvSpPr>
          <p:cNvPr id="185" name="Shape 185"/>
          <p:cNvSpPr/>
          <p:nvPr/>
        </p:nvSpPr>
        <p:spPr>
          <a:xfrm>
            <a:off x="5041416" y="4461053"/>
            <a:ext cx="2519060" cy="10085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25" y="16637"/>
                  <a:pt x="16125" y="9437"/>
                  <a:pt x="21600" y="0"/>
                </a:cubicBezTo>
              </a:path>
            </a:pathLst>
          </a:custGeom>
          <a:ln w="25400">
            <a:solidFill>
              <a:srgbClr val="000000"/>
            </a:solidFill>
            <a:miter lim="400000"/>
          </a:ln>
        </p:spPr>
        <p:txBody>
          <a:bodyPr/>
          <a:lstStyle/>
          <a:p>
            <a:endParaRPr sz="1266"/>
          </a:p>
        </p:txBody>
      </p:sp>
      <p:sp>
        <p:nvSpPr>
          <p:cNvPr id="173" name="Shape 173"/>
          <p:cNvSpPr/>
          <p:nvPr/>
        </p:nvSpPr>
        <p:spPr>
          <a:xfrm>
            <a:off x="7384216" y="4692664"/>
            <a:ext cx="1057149" cy="36420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700">
                <a:latin typeface="Gill Sans"/>
                <a:ea typeface="Gill Sans"/>
                <a:cs typeface="Gill Sans"/>
                <a:sym typeface="Gill Sans"/>
              </a:defRPr>
            </a:lvl1pPr>
          </a:lstStyle>
          <a:p>
            <a:r>
              <a:rPr sz="1898"/>
              <a:t>Web page</a:t>
            </a:r>
          </a:p>
        </p:txBody>
      </p:sp>
      <p:sp>
        <p:nvSpPr>
          <p:cNvPr id="174" name="Shape 174"/>
          <p:cNvSpPr/>
          <p:nvPr/>
        </p:nvSpPr>
        <p:spPr>
          <a:xfrm>
            <a:off x="459158" y="4692664"/>
            <a:ext cx="1126912" cy="36420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700">
                <a:latin typeface="Gill Sans"/>
                <a:ea typeface="Gill Sans"/>
                <a:cs typeface="Gill Sans"/>
                <a:sym typeface="Gill Sans"/>
              </a:defRPr>
            </a:lvl1pPr>
          </a:lstStyle>
          <a:p>
            <a:r>
              <a:rPr sz="1898"/>
              <a:t>Document</a:t>
            </a:r>
          </a:p>
        </p:txBody>
      </p:sp>
      <p:sp>
        <p:nvSpPr>
          <p:cNvPr id="176" name="Shape 176"/>
          <p:cNvSpPr/>
          <p:nvPr/>
        </p:nvSpPr>
        <p:spPr>
          <a:xfrm>
            <a:off x="3973209" y="2614324"/>
            <a:ext cx="1202253" cy="36420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700">
                <a:latin typeface="Gill Sans"/>
                <a:ea typeface="Gill Sans"/>
                <a:cs typeface="Gill Sans"/>
                <a:sym typeface="Gill Sans"/>
              </a:defRPr>
            </a:lvl1pPr>
          </a:lstStyle>
          <a:p>
            <a:r>
              <a:rPr sz="1898"/>
              <a:t>CONCEPT</a:t>
            </a:r>
          </a:p>
        </p:txBody>
      </p:sp>
      <p:sp>
        <p:nvSpPr>
          <p:cNvPr id="177" name="Shape 177"/>
          <p:cNvSpPr/>
          <p:nvPr/>
        </p:nvSpPr>
        <p:spPr>
          <a:xfrm>
            <a:off x="5914731" y="4933990"/>
            <a:ext cx="1289134" cy="348259"/>
          </a:xfrm>
          <a:prstGeom prst="roundRect">
            <a:avLst>
              <a:gd name="adj" fmla="val 38462"/>
            </a:avLst>
          </a:prstGeom>
          <a:solidFill>
            <a:srgbClr val="06329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a:defRPr sz="2400">
                <a:solidFill>
                  <a:srgbClr val="FFFFFF"/>
                </a:solidFill>
                <a:latin typeface="Gill Sans"/>
                <a:ea typeface="Gill Sans"/>
                <a:cs typeface="Gill Sans"/>
                <a:sym typeface="Gill Sans"/>
              </a:defRPr>
            </a:lvl1pPr>
          </a:lstStyle>
          <a:p>
            <a:r>
              <a:rPr sz="1687"/>
              <a:t>refers to</a:t>
            </a:r>
          </a:p>
        </p:txBody>
      </p:sp>
      <p:sp>
        <p:nvSpPr>
          <p:cNvPr id="178" name="Shape 178"/>
          <p:cNvSpPr/>
          <p:nvPr/>
        </p:nvSpPr>
        <p:spPr>
          <a:xfrm>
            <a:off x="1806568" y="4933990"/>
            <a:ext cx="1289133" cy="348259"/>
          </a:xfrm>
          <a:prstGeom prst="roundRect">
            <a:avLst>
              <a:gd name="adj" fmla="val 38462"/>
            </a:avLst>
          </a:prstGeom>
          <a:solidFill>
            <a:srgbClr val="06329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a:defRPr sz="2400">
                <a:solidFill>
                  <a:srgbClr val="FFFFFF"/>
                </a:solidFill>
                <a:latin typeface="Gill Sans"/>
                <a:ea typeface="Gill Sans"/>
                <a:cs typeface="Gill Sans"/>
                <a:sym typeface="Gill Sans"/>
              </a:defRPr>
            </a:lvl1pPr>
          </a:lstStyle>
          <a:p>
            <a:r>
              <a:rPr sz="1687"/>
              <a:t>author</a:t>
            </a:r>
          </a:p>
        </p:txBody>
      </p:sp>
      <p:sp>
        <p:nvSpPr>
          <p:cNvPr id="186" name="Shape 186"/>
          <p:cNvSpPr/>
          <p:nvPr/>
        </p:nvSpPr>
        <p:spPr>
          <a:xfrm>
            <a:off x="1257194" y="2821920"/>
            <a:ext cx="2716002" cy="11402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334" y="9064"/>
                  <a:pt x="13534" y="1864"/>
                  <a:pt x="21600" y="0"/>
                </a:cubicBezTo>
              </a:path>
            </a:pathLst>
          </a:custGeom>
          <a:ln w="25400">
            <a:solidFill>
              <a:srgbClr val="000000"/>
            </a:solidFill>
            <a:miter lim="400000"/>
          </a:ln>
        </p:spPr>
        <p:txBody>
          <a:bodyPr/>
          <a:lstStyle/>
          <a:p>
            <a:endParaRPr sz="1266"/>
          </a:p>
        </p:txBody>
      </p:sp>
      <p:sp>
        <p:nvSpPr>
          <p:cNvPr id="187" name="Shape 187"/>
          <p:cNvSpPr/>
          <p:nvPr/>
        </p:nvSpPr>
        <p:spPr>
          <a:xfrm>
            <a:off x="5170811" y="2829958"/>
            <a:ext cx="2416449" cy="1058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124" y="2147"/>
                  <a:pt x="15324" y="9347"/>
                  <a:pt x="21600" y="21600"/>
                </a:cubicBezTo>
              </a:path>
            </a:pathLst>
          </a:custGeom>
          <a:ln w="25400">
            <a:solidFill>
              <a:srgbClr val="000000"/>
            </a:solidFill>
            <a:miter lim="400000"/>
          </a:ln>
        </p:spPr>
        <p:txBody>
          <a:bodyPr/>
          <a:lstStyle/>
          <a:p>
            <a:endParaRPr sz="1266"/>
          </a:p>
        </p:txBody>
      </p:sp>
      <p:sp>
        <p:nvSpPr>
          <p:cNvPr id="181" name="Shape 181"/>
          <p:cNvSpPr/>
          <p:nvPr/>
        </p:nvSpPr>
        <p:spPr>
          <a:xfrm>
            <a:off x="1683030" y="3155496"/>
            <a:ext cx="1536211" cy="348259"/>
          </a:xfrm>
          <a:prstGeom prst="roundRect">
            <a:avLst>
              <a:gd name="adj" fmla="val 38462"/>
            </a:avLst>
          </a:prstGeom>
          <a:solidFill>
            <a:srgbClr val="06329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a:defRPr sz="2400">
                <a:solidFill>
                  <a:srgbClr val="FFFFFF"/>
                </a:solidFill>
                <a:latin typeface="Gill Sans"/>
                <a:ea typeface="Gill Sans"/>
                <a:cs typeface="Gill Sans"/>
                <a:sym typeface="Gill Sans"/>
              </a:defRPr>
            </a:lvl1pPr>
          </a:lstStyle>
          <a:p>
            <a:r>
              <a:rPr sz="1687"/>
              <a:t>has subject</a:t>
            </a:r>
          </a:p>
        </p:txBody>
      </p:sp>
      <p:sp>
        <p:nvSpPr>
          <p:cNvPr id="182" name="Shape 182"/>
          <p:cNvSpPr/>
          <p:nvPr/>
        </p:nvSpPr>
        <p:spPr>
          <a:xfrm>
            <a:off x="5914731" y="3109425"/>
            <a:ext cx="1289134" cy="348259"/>
          </a:xfrm>
          <a:prstGeom prst="roundRect">
            <a:avLst>
              <a:gd name="adj" fmla="val 38462"/>
            </a:avLst>
          </a:prstGeom>
          <a:solidFill>
            <a:srgbClr val="06329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a:defRPr sz="2400">
                <a:solidFill>
                  <a:srgbClr val="FFFFFF"/>
                </a:solidFill>
                <a:latin typeface="Gill Sans"/>
                <a:ea typeface="Gill Sans"/>
                <a:cs typeface="Gill Sans"/>
                <a:sym typeface="Gill Sans"/>
              </a:defRPr>
            </a:lvl1pPr>
          </a:lstStyle>
          <a:p>
            <a:r>
              <a:rPr sz="1687"/>
              <a:t>refers to</a:t>
            </a:r>
          </a:p>
        </p:txBody>
      </p:sp>
      <p:sp>
        <p:nvSpPr>
          <p:cNvPr id="183" name="Shape 183"/>
          <p:cNvSpPr/>
          <p:nvPr/>
        </p:nvSpPr>
        <p:spPr>
          <a:xfrm rot="5400000">
            <a:off x="4011793" y="1540344"/>
            <a:ext cx="1120414" cy="808109"/>
          </a:xfrm>
          <a:prstGeom prst="rightArrow">
            <a:avLst>
              <a:gd name="adj1" fmla="val 32000"/>
              <a:gd name="adj2" fmla="val 70721"/>
            </a:avLst>
          </a:prstGeom>
          <a:gradFill>
            <a:gsLst>
              <a:gs pos="0">
                <a:srgbClr val="FFFFFF"/>
              </a:gs>
              <a:gs pos="100000">
                <a:srgbClr val="063299"/>
              </a:gs>
            </a:gsLst>
          </a:gra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Tree>
    <p:extLst>
      <p:ext uri="{BB962C8B-B14F-4D97-AF65-F5344CB8AC3E}">
        <p14:creationId xmlns:p14="http://schemas.microsoft.com/office/powerpoint/2010/main" val="35853232"/>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388411" y="1197943"/>
            <a:ext cx="2197088" cy="599437"/>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5100" b="1">
                <a:solidFill>
                  <a:srgbClr val="063299"/>
                </a:solidFill>
                <a:latin typeface="Gill Sans"/>
                <a:ea typeface="Gill Sans"/>
                <a:cs typeface="Gill Sans"/>
                <a:sym typeface="Gill Sans"/>
              </a:defRPr>
            </a:lvl1pPr>
          </a:lstStyle>
          <a:p>
            <a:r>
              <a:rPr sz="3586"/>
              <a:t>{Subject}</a:t>
            </a:r>
          </a:p>
        </p:txBody>
      </p:sp>
      <p:sp>
        <p:nvSpPr>
          <p:cNvPr id="192" name="Shape 192"/>
          <p:cNvSpPr/>
          <p:nvPr/>
        </p:nvSpPr>
        <p:spPr>
          <a:xfrm>
            <a:off x="3296685" y="1197943"/>
            <a:ext cx="2700270" cy="599437"/>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5100" b="1">
                <a:solidFill>
                  <a:srgbClr val="063299"/>
                </a:solidFill>
                <a:latin typeface="Gill Sans"/>
                <a:ea typeface="Gill Sans"/>
                <a:cs typeface="Gill Sans"/>
                <a:sym typeface="Gill Sans"/>
              </a:defRPr>
            </a:lvl1pPr>
          </a:lstStyle>
          <a:p>
            <a:r>
              <a:rPr sz="3586"/>
              <a:t>{Predicate}</a:t>
            </a:r>
          </a:p>
        </p:txBody>
      </p:sp>
      <p:sp>
        <p:nvSpPr>
          <p:cNvPr id="193" name="Shape 193"/>
          <p:cNvSpPr/>
          <p:nvPr/>
        </p:nvSpPr>
        <p:spPr>
          <a:xfrm>
            <a:off x="6745469" y="1182672"/>
            <a:ext cx="2010120" cy="599437"/>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5100" b="1">
                <a:solidFill>
                  <a:srgbClr val="063299"/>
                </a:solidFill>
                <a:latin typeface="Gill Sans"/>
                <a:ea typeface="Gill Sans"/>
                <a:cs typeface="Gill Sans"/>
                <a:sym typeface="Gill Sans"/>
              </a:defRPr>
            </a:lvl1pPr>
          </a:lstStyle>
          <a:p>
            <a:r>
              <a:rPr sz="3586"/>
              <a:t>{Object}</a:t>
            </a:r>
          </a:p>
        </p:txBody>
      </p:sp>
      <p:sp>
        <p:nvSpPr>
          <p:cNvPr id="194" name="Shape 194"/>
          <p:cNvSpPr/>
          <p:nvPr/>
        </p:nvSpPr>
        <p:spPr>
          <a:xfrm>
            <a:off x="2744899" y="1197943"/>
            <a:ext cx="374088" cy="599437"/>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5500" b="1">
                <a:solidFill>
                  <a:srgbClr val="063299"/>
                </a:solidFill>
                <a:latin typeface="Gill Sans"/>
                <a:ea typeface="Gill Sans"/>
                <a:cs typeface="Gill Sans"/>
                <a:sym typeface="Gill Sans"/>
              </a:defRPr>
            </a:lvl1pPr>
          </a:lstStyle>
          <a:p>
            <a:r>
              <a:rPr sz="3867"/>
              <a:t>+</a:t>
            </a:r>
          </a:p>
        </p:txBody>
      </p:sp>
      <p:sp>
        <p:nvSpPr>
          <p:cNvPr id="195" name="Shape 195"/>
          <p:cNvSpPr/>
          <p:nvPr/>
        </p:nvSpPr>
        <p:spPr>
          <a:xfrm>
            <a:off x="6153468" y="1197943"/>
            <a:ext cx="374089" cy="599437"/>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5500" b="1">
                <a:solidFill>
                  <a:srgbClr val="063299"/>
                </a:solidFill>
                <a:latin typeface="Gill Sans"/>
                <a:ea typeface="Gill Sans"/>
                <a:cs typeface="Gill Sans"/>
                <a:sym typeface="Gill Sans"/>
              </a:defRPr>
            </a:lvl1pPr>
          </a:lstStyle>
          <a:p>
            <a:r>
              <a:rPr sz="3867"/>
              <a:t>+</a:t>
            </a:r>
          </a:p>
        </p:txBody>
      </p:sp>
      <p:sp>
        <p:nvSpPr>
          <p:cNvPr id="196" name="Shape 196"/>
          <p:cNvSpPr/>
          <p:nvPr/>
        </p:nvSpPr>
        <p:spPr>
          <a:xfrm>
            <a:off x="1070230" y="2474674"/>
            <a:ext cx="830481" cy="40247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Nicola</a:t>
            </a:r>
          </a:p>
        </p:txBody>
      </p:sp>
      <p:sp>
        <p:nvSpPr>
          <p:cNvPr id="197" name="Shape 197"/>
          <p:cNvSpPr/>
          <p:nvPr/>
        </p:nvSpPr>
        <p:spPr>
          <a:xfrm>
            <a:off x="4464145" y="2541138"/>
            <a:ext cx="380536"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isA</a:t>
            </a:r>
          </a:p>
        </p:txBody>
      </p:sp>
      <p:sp>
        <p:nvSpPr>
          <p:cNvPr id="198" name="Shape 198"/>
          <p:cNvSpPr/>
          <p:nvPr/>
        </p:nvSpPr>
        <p:spPr>
          <a:xfrm>
            <a:off x="7407363" y="2531857"/>
            <a:ext cx="801613" cy="376790"/>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Person</a:t>
            </a:r>
          </a:p>
        </p:txBody>
      </p:sp>
      <p:sp>
        <p:nvSpPr>
          <p:cNvPr id="199" name="Shape 199"/>
          <p:cNvSpPr/>
          <p:nvPr/>
        </p:nvSpPr>
        <p:spPr>
          <a:xfrm>
            <a:off x="4582633" y="1997022"/>
            <a:ext cx="1" cy="399804"/>
          </a:xfrm>
          <a:prstGeom prst="line">
            <a:avLst/>
          </a:prstGeom>
          <a:ln w="25400">
            <a:solidFill>
              <a:srgbClr val="555E7C"/>
            </a:solidFill>
            <a:miter lim="400000"/>
            <a:tailEnd type="triangle"/>
          </a:ln>
        </p:spPr>
        <p:txBody>
          <a:bodyPr lIns="26789" tIns="26789" rIns="26789" bIns="26789" anchor="ctr"/>
          <a:lstStyle/>
          <a:p>
            <a:pPr>
              <a:defRPr sz="2200"/>
            </a:pPr>
            <a:endParaRPr sz="1547"/>
          </a:p>
        </p:txBody>
      </p:sp>
      <p:sp>
        <p:nvSpPr>
          <p:cNvPr id="200" name="Shape 200"/>
          <p:cNvSpPr/>
          <p:nvPr/>
        </p:nvSpPr>
        <p:spPr>
          <a:xfrm>
            <a:off x="7751013" y="1922135"/>
            <a:ext cx="1" cy="399804"/>
          </a:xfrm>
          <a:prstGeom prst="line">
            <a:avLst/>
          </a:prstGeom>
          <a:ln w="25400">
            <a:solidFill>
              <a:srgbClr val="555E7C"/>
            </a:solidFill>
            <a:miter lim="400000"/>
            <a:tailEnd type="triangle"/>
          </a:ln>
        </p:spPr>
        <p:txBody>
          <a:bodyPr lIns="26789" tIns="26789" rIns="26789" bIns="26789" anchor="ctr"/>
          <a:lstStyle/>
          <a:p>
            <a:pPr>
              <a:defRPr sz="2200"/>
            </a:pPr>
            <a:endParaRPr sz="1547"/>
          </a:p>
        </p:txBody>
      </p:sp>
      <p:sp>
        <p:nvSpPr>
          <p:cNvPr id="201" name="Shape 201"/>
          <p:cNvSpPr/>
          <p:nvPr/>
        </p:nvSpPr>
        <p:spPr>
          <a:xfrm>
            <a:off x="1465226" y="1934412"/>
            <a:ext cx="1" cy="399803"/>
          </a:xfrm>
          <a:prstGeom prst="line">
            <a:avLst/>
          </a:prstGeom>
          <a:ln w="25400">
            <a:solidFill>
              <a:srgbClr val="555E7C"/>
            </a:solidFill>
            <a:miter lim="400000"/>
            <a:tailEnd type="triangle"/>
          </a:ln>
        </p:spPr>
        <p:txBody>
          <a:bodyPr lIns="26789" tIns="26789" rIns="26789" bIns="26789" anchor="ctr"/>
          <a:lstStyle/>
          <a:p>
            <a:pPr>
              <a:defRPr sz="2200"/>
            </a:pPr>
            <a:endParaRPr sz="1547"/>
          </a:p>
        </p:txBody>
      </p:sp>
      <p:sp>
        <p:nvSpPr>
          <p:cNvPr id="202" name="Shape 202"/>
          <p:cNvSpPr/>
          <p:nvPr/>
        </p:nvSpPr>
        <p:spPr>
          <a:xfrm>
            <a:off x="1096706" y="3006525"/>
            <a:ext cx="811247"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Engine</a:t>
            </a:r>
          </a:p>
        </p:txBody>
      </p:sp>
      <p:sp>
        <p:nvSpPr>
          <p:cNvPr id="203" name="Shape 203"/>
          <p:cNvSpPr/>
          <p:nvPr/>
        </p:nvSpPr>
        <p:spPr>
          <a:xfrm>
            <a:off x="4183426" y="3060145"/>
            <a:ext cx="975690"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isPartOf</a:t>
            </a:r>
          </a:p>
        </p:txBody>
      </p:sp>
      <p:sp>
        <p:nvSpPr>
          <p:cNvPr id="204" name="Shape 204"/>
          <p:cNvSpPr/>
          <p:nvPr/>
        </p:nvSpPr>
        <p:spPr>
          <a:xfrm>
            <a:off x="7592279" y="3050864"/>
            <a:ext cx="465500" cy="376790"/>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Car</a:t>
            </a:r>
          </a:p>
        </p:txBody>
      </p:sp>
      <p:sp>
        <p:nvSpPr>
          <p:cNvPr id="205" name="Shape 205"/>
          <p:cNvSpPr/>
          <p:nvPr/>
        </p:nvSpPr>
        <p:spPr>
          <a:xfrm>
            <a:off x="1113012" y="3527626"/>
            <a:ext cx="783015" cy="376790"/>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Things</a:t>
            </a:r>
          </a:p>
        </p:txBody>
      </p:sp>
      <p:sp>
        <p:nvSpPr>
          <p:cNvPr id="206" name="Shape 206"/>
          <p:cNvSpPr/>
          <p:nvPr/>
        </p:nvSpPr>
        <p:spPr>
          <a:xfrm>
            <a:off x="3973673" y="3581246"/>
            <a:ext cx="1399578"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hasProperty</a:t>
            </a:r>
          </a:p>
        </p:txBody>
      </p:sp>
      <p:sp>
        <p:nvSpPr>
          <p:cNvPr id="207" name="Shape 207"/>
          <p:cNvSpPr/>
          <p:nvPr/>
        </p:nvSpPr>
        <p:spPr>
          <a:xfrm>
            <a:off x="7494383" y="3571966"/>
            <a:ext cx="665670"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Value</a:t>
            </a:r>
          </a:p>
        </p:txBody>
      </p:sp>
      <p:sp>
        <p:nvSpPr>
          <p:cNvPr id="208" name="Shape 208"/>
          <p:cNvSpPr/>
          <p:nvPr/>
        </p:nvSpPr>
        <p:spPr>
          <a:xfrm>
            <a:off x="1271863" y="4421526"/>
            <a:ext cx="388029"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IRI</a:t>
            </a:r>
          </a:p>
        </p:txBody>
      </p:sp>
      <p:sp>
        <p:nvSpPr>
          <p:cNvPr id="209" name="Shape 209"/>
          <p:cNvSpPr/>
          <p:nvPr/>
        </p:nvSpPr>
        <p:spPr>
          <a:xfrm>
            <a:off x="4440805" y="4421526"/>
            <a:ext cx="388029"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IRI</a:t>
            </a:r>
          </a:p>
        </p:txBody>
      </p:sp>
      <p:sp>
        <p:nvSpPr>
          <p:cNvPr id="210" name="Shape 210"/>
          <p:cNvSpPr/>
          <p:nvPr/>
        </p:nvSpPr>
        <p:spPr>
          <a:xfrm>
            <a:off x="7594562" y="4409250"/>
            <a:ext cx="388029"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IRI</a:t>
            </a:r>
          </a:p>
        </p:txBody>
      </p:sp>
      <p:sp>
        <p:nvSpPr>
          <p:cNvPr id="211" name="Shape 211"/>
          <p:cNvSpPr/>
          <p:nvPr/>
        </p:nvSpPr>
        <p:spPr>
          <a:xfrm>
            <a:off x="568411" y="2955515"/>
            <a:ext cx="7704364" cy="1"/>
          </a:xfrm>
          <a:prstGeom prst="line">
            <a:avLst/>
          </a:prstGeom>
          <a:ln w="25400" cap="rnd">
            <a:solidFill>
              <a:srgbClr val="063299"/>
            </a:solidFill>
            <a:custDash>
              <a:ds d="100000" sp="200000"/>
            </a:custDash>
          </a:ln>
        </p:spPr>
        <p:txBody>
          <a:bodyPr lIns="35719" tIns="35719" rIns="35719" bIns="35719" anchor="ctr"/>
          <a:lstStyle/>
          <a:p>
            <a:pPr>
              <a:defRPr sz="2400"/>
            </a:pPr>
            <a:endParaRPr sz="1687"/>
          </a:p>
        </p:txBody>
      </p:sp>
      <p:sp>
        <p:nvSpPr>
          <p:cNvPr id="212" name="Shape 212"/>
          <p:cNvSpPr/>
          <p:nvPr/>
        </p:nvSpPr>
        <p:spPr>
          <a:xfrm>
            <a:off x="568411" y="3499809"/>
            <a:ext cx="7704364" cy="1"/>
          </a:xfrm>
          <a:prstGeom prst="line">
            <a:avLst/>
          </a:prstGeom>
          <a:ln w="25400" cap="rnd">
            <a:solidFill>
              <a:srgbClr val="063299"/>
            </a:solidFill>
            <a:custDash>
              <a:ds d="100000" sp="200000"/>
            </a:custDash>
          </a:ln>
        </p:spPr>
        <p:txBody>
          <a:bodyPr lIns="35719" tIns="35719" rIns="35719" bIns="35719" anchor="ctr"/>
          <a:lstStyle/>
          <a:p>
            <a:pPr>
              <a:defRPr sz="2400"/>
            </a:pPr>
            <a:endParaRPr sz="1687"/>
          </a:p>
        </p:txBody>
      </p:sp>
      <p:sp>
        <p:nvSpPr>
          <p:cNvPr id="213" name="Shape 213"/>
          <p:cNvSpPr/>
          <p:nvPr/>
        </p:nvSpPr>
        <p:spPr>
          <a:xfrm>
            <a:off x="568411" y="4020911"/>
            <a:ext cx="7704364" cy="1"/>
          </a:xfrm>
          <a:prstGeom prst="line">
            <a:avLst/>
          </a:prstGeom>
          <a:ln w="25400" cap="rnd">
            <a:solidFill>
              <a:srgbClr val="063299"/>
            </a:solidFill>
            <a:custDash>
              <a:ds d="100000" sp="200000"/>
            </a:custDash>
          </a:ln>
        </p:spPr>
        <p:txBody>
          <a:bodyPr lIns="35719" tIns="35719" rIns="35719" bIns="35719" anchor="ctr"/>
          <a:lstStyle/>
          <a:p>
            <a:pPr>
              <a:defRPr sz="2400"/>
            </a:pPr>
            <a:endParaRPr sz="1687"/>
          </a:p>
        </p:txBody>
      </p:sp>
    </p:spTree>
    <p:extLst>
      <p:ext uri="{BB962C8B-B14F-4D97-AF65-F5344CB8AC3E}">
        <p14:creationId xmlns:p14="http://schemas.microsoft.com/office/powerpoint/2010/main" val="1793285830"/>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asted-image.tiff"/>
          <p:cNvPicPr>
            <a:picLocks noChangeAspect="1"/>
          </p:cNvPicPr>
          <p:nvPr/>
        </p:nvPicPr>
        <p:blipFill>
          <a:blip r:embed="rId3">
            <a:extLst/>
          </a:blip>
          <a:stretch>
            <a:fillRect/>
          </a:stretch>
        </p:blipFill>
        <p:spPr>
          <a:xfrm>
            <a:off x="1924782" y="647132"/>
            <a:ext cx="4891764" cy="4891765"/>
          </a:xfrm>
          <a:prstGeom prst="rect">
            <a:avLst/>
          </a:prstGeom>
          <a:ln w="12700">
            <a:miter lim="400000"/>
          </a:ln>
        </p:spPr>
      </p:pic>
    </p:spTree>
    <p:extLst>
      <p:ext uri="{BB962C8B-B14F-4D97-AF65-F5344CB8AC3E}">
        <p14:creationId xmlns:p14="http://schemas.microsoft.com/office/powerpoint/2010/main" val="1086524186"/>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3091207" y="1729934"/>
            <a:ext cx="3397004"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p>
            <a:pPr>
              <a:defRPr sz="3200" i="1">
                <a:solidFill>
                  <a:srgbClr val="063299"/>
                </a:solidFill>
                <a:latin typeface="Gill Sans SemiBold"/>
                <a:ea typeface="Gill Sans SemiBold"/>
                <a:cs typeface="Gill Sans SemiBold"/>
                <a:sym typeface="Gill Sans SemiBold"/>
              </a:defRPr>
            </a:pPr>
            <a:r>
              <a:rPr sz="2250"/>
              <a:t>&lt;</a:t>
            </a:r>
            <a:r>
              <a:rPr sz="2250" u="sng">
                <a:hlinkClick r:id="rId3"/>
              </a:rPr>
              <a:t>http://example.org/07865</a:t>
            </a:r>
            <a:r>
              <a:rPr sz="2250"/>
              <a:t>&gt;</a:t>
            </a:r>
          </a:p>
        </p:txBody>
      </p:sp>
      <p:sp>
        <p:nvSpPr>
          <p:cNvPr id="218" name="Shape 218"/>
          <p:cNvSpPr/>
          <p:nvPr/>
        </p:nvSpPr>
        <p:spPr>
          <a:xfrm>
            <a:off x="2092574" y="3358798"/>
            <a:ext cx="963646"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3200" i="1">
                <a:solidFill>
                  <a:srgbClr val="063299"/>
                </a:solidFill>
                <a:latin typeface="Gill Sans SemiBold"/>
                <a:ea typeface="Gill Sans SemiBold"/>
                <a:cs typeface="Gill Sans SemiBold"/>
                <a:sym typeface="Gill Sans SemiBold"/>
              </a:defRPr>
            </a:lvl1pPr>
          </a:lstStyle>
          <a:p>
            <a:r>
              <a:rPr sz="2250"/>
              <a:t>rdf:type</a:t>
            </a:r>
          </a:p>
        </p:txBody>
      </p:sp>
      <p:sp>
        <p:nvSpPr>
          <p:cNvPr id="219" name="Shape 219"/>
          <p:cNvSpPr/>
          <p:nvPr/>
        </p:nvSpPr>
        <p:spPr>
          <a:xfrm>
            <a:off x="572666" y="3753971"/>
            <a:ext cx="4213510"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p>
            <a:pPr>
              <a:defRPr sz="3200" i="1">
                <a:solidFill>
                  <a:srgbClr val="063299"/>
                </a:solidFill>
                <a:latin typeface="Gill Sans SemiBold"/>
                <a:ea typeface="Gill Sans SemiBold"/>
                <a:cs typeface="Gill Sans SemiBold"/>
                <a:sym typeface="Gill Sans SemiBold"/>
              </a:defRPr>
            </a:pPr>
            <a:r>
              <a:rPr sz="2250"/>
              <a:t>&lt;</a:t>
            </a:r>
            <a:r>
              <a:rPr sz="2250" u="sng">
                <a:hlinkClick r:id="rId4"/>
              </a:rPr>
              <a:t>http://xmlns.com/foaf/0.1/Person</a:t>
            </a:r>
            <a:r>
              <a:rPr sz="2250"/>
              <a:t>&gt;</a:t>
            </a:r>
          </a:p>
        </p:txBody>
      </p:sp>
      <p:sp>
        <p:nvSpPr>
          <p:cNvPr id="220" name="Shape 220"/>
          <p:cNvSpPr/>
          <p:nvPr/>
        </p:nvSpPr>
        <p:spPr>
          <a:xfrm>
            <a:off x="2791365" y="942696"/>
            <a:ext cx="4002618"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3200" i="1">
                <a:solidFill>
                  <a:srgbClr val="063299"/>
                </a:solidFill>
                <a:latin typeface="Gill Sans SemiBold"/>
                <a:ea typeface="Gill Sans SemiBold"/>
                <a:cs typeface="Gill Sans SemiBold"/>
                <a:sym typeface="Gill Sans SemiBold"/>
              </a:defRPr>
            </a:lvl1pPr>
          </a:lstStyle>
          <a:p>
            <a:r>
              <a:rPr sz="2250"/>
              <a:t>&lt;http://example.com/ResourceX&gt;</a:t>
            </a:r>
          </a:p>
        </p:txBody>
      </p:sp>
      <p:sp>
        <p:nvSpPr>
          <p:cNvPr id="221" name="Shape 221"/>
          <p:cNvSpPr/>
          <p:nvPr/>
        </p:nvSpPr>
        <p:spPr>
          <a:xfrm>
            <a:off x="2517056" y="1282169"/>
            <a:ext cx="4555975"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3200" i="1" u="sng">
                <a:solidFill>
                  <a:srgbClr val="063299"/>
                </a:solidFill>
                <a:latin typeface="Gill Sans SemiBold"/>
                <a:ea typeface="Gill Sans SemiBold"/>
                <a:cs typeface="Gill Sans SemiBold"/>
                <a:sym typeface="Gill Sans SemiBold"/>
                <a:hlinkClick r:id=""/>
              </a:defRPr>
            </a:lvl1pPr>
          </a:lstStyle>
          <a:p>
            <a:pPr>
              <a:defRPr u="none"/>
            </a:pPr>
            <a:r>
              <a:rPr sz="2250"/>
              <a:t>http://purl.org/dc/elements/1.1/creator</a:t>
            </a:r>
          </a:p>
        </p:txBody>
      </p:sp>
      <p:sp>
        <p:nvSpPr>
          <p:cNvPr id="222" name="Shape 222"/>
          <p:cNvSpPr/>
          <p:nvPr/>
        </p:nvSpPr>
        <p:spPr>
          <a:xfrm>
            <a:off x="6317306" y="3475687"/>
            <a:ext cx="1241927"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3200" i="1">
                <a:solidFill>
                  <a:srgbClr val="063299"/>
                </a:solidFill>
                <a:latin typeface="Gill Sans SemiBold"/>
                <a:ea typeface="Gill Sans SemiBold"/>
                <a:cs typeface="Gill Sans SemiBold"/>
                <a:sym typeface="Gill Sans SemiBold"/>
              </a:defRPr>
            </a:lvl1pPr>
          </a:lstStyle>
          <a:p>
            <a:r>
              <a:rPr sz="2250"/>
              <a:t>foaf:name</a:t>
            </a:r>
          </a:p>
        </p:txBody>
      </p:sp>
      <p:sp>
        <p:nvSpPr>
          <p:cNvPr id="223" name="Shape 223"/>
          <p:cNvSpPr/>
          <p:nvPr/>
        </p:nvSpPr>
        <p:spPr>
          <a:xfrm>
            <a:off x="5845424" y="3873657"/>
            <a:ext cx="2440011"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3200" i="1">
                <a:solidFill>
                  <a:srgbClr val="063299"/>
                </a:solidFill>
                <a:latin typeface="Gill Sans SemiBold"/>
                <a:ea typeface="Gill Sans SemiBold"/>
                <a:cs typeface="Gill Sans SemiBold"/>
                <a:sym typeface="Gill Sans SemiBold"/>
              </a:defRPr>
            </a:lvl1pPr>
          </a:lstStyle>
          <a:p>
            <a:r>
              <a:rPr sz="2250"/>
              <a:t>“Nicola”^^xsd:string</a:t>
            </a:r>
          </a:p>
        </p:txBody>
      </p:sp>
      <p:sp>
        <p:nvSpPr>
          <p:cNvPr id="224" name="Shape 224"/>
          <p:cNvSpPr/>
          <p:nvPr/>
        </p:nvSpPr>
        <p:spPr>
          <a:xfrm flipV="1">
            <a:off x="2900039" y="2203546"/>
            <a:ext cx="1164328" cy="1164327"/>
          </a:xfrm>
          <a:prstGeom prst="line">
            <a:avLst/>
          </a:prstGeom>
          <a:ln w="38100">
            <a:solidFill>
              <a:srgbClr val="555E7C"/>
            </a:solidFill>
            <a:miter lim="400000"/>
            <a:headEnd type="triangle"/>
          </a:ln>
        </p:spPr>
        <p:txBody>
          <a:bodyPr lIns="26789" tIns="26789" rIns="26789" bIns="26789" anchor="ctr"/>
          <a:lstStyle/>
          <a:p>
            <a:pPr>
              <a:defRPr sz="2200"/>
            </a:pPr>
            <a:endParaRPr sz="1547"/>
          </a:p>
        </p:txBody>
      </p:sp>
      <p:sp>
        <p:nvSpPr>
          <p:cNvPr id="225" name="Shape 225"/>
          <p:cNvSpPr/>
          <p:nvPr/>
        </p:nvSpPr>
        <p:spPr>
          <a:xfrm flipH="1" flipV="1">
            <a:off x="5414604" y="2197952"/>
            <a:ext cx="1229523" cy="1229524"/>
          </a:xfrm>
          <a:prstGeom prst="line">
            <a:avLst/>
          </a:prstGeom>
          <a:ln w="38100">
            <a:solidFill>
              <a:srgbClr val="555E7C"/>
            </a:solidFill>
            <a:miter lim="400000"/>
            <a:headEnd type="triangle"/>
          </a:ln>
        </p:spPr>
        <p:txBody>
          <a:bodyPr lIns="26789" tIns="26789" rIns="26789" bIns="26789" anchor="ctr"/>
          <a:lstStyle/>
          <a:p>
            <a:pPr>
              <a:defRPr sz="2200"/>
            </a:pPr>
            <a:endParaRPr sz="1547"/>
          </a:p>
        </p:txBody>
      </p:sp>
    </p:spTree>
    <p:extLst>
      <p:ext uri="{BB962C8B-B14F-4D97-AF65-F5344CB8AC3E}">
        <p14:creationId xmlns:p14="http://schemas.microsoft.com/office/powerpoint/2010/main" val="1259890073"/>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15350" t="3897" r="3538" b="6199"/>
          <a:stretch/>
        </p:blipFill>
        <p:spPr>
          <a:xfrm>
            <a:off x="539552" y="764703"/>
            <a:ext cx="7920880" cy="5075515"/>
          </a:xfrm>
          <a:prstGeom prst="rect">
            <a:avLst/>
          </a:prstGeom>
        </p:spPr>
      </p:pic>
      <p:sp>
        <p:nvSpPr>
          <p:cNvPr id="8" name="Shape 104"/>
          <p:cNvSpPr txBox="1">
            <a:spLocks noGrp="1"/>
          </p:cNvSpPr>
          <p:nvPr>
            <p:ph type="ctrTitle"/>
          </p:nvPr>
        </p:nvSpPr>
        <p:spPr>
          <a:xfrm>
            <a:off x="323528" y="16362"/>
            <a:ext cx="8520600" cy="691120"/>
          </a:xfrm>
          <a:prstGeom prst="rect">
            <a:avLst/>
          </a:prstGeom>
        </p:spPr>
        <p:txBody>
          <a:bodyPr lIns="91425" tIns="91425" rIns="91425" bIns="91425" anchor="t" anchorCtr="0">
            <a:noAutofit/>
          </a:bodyPr>
          <a:lstStyle/>
          <a:p>
            <a:pPr lvl="0" rtl="0">
              <a:spcBef>
                <a:spcPts val="0"/>
              </a:spcBef>
              <a:buNone/>
            </a:pPr>
            <a:r>
              <a:rPr lang="en-GB" dirty="0" smtClean="0"/>
              <a:t>RDF Data</a:t>
            </a:r>
            <a:endParaRPr lang="en-GB" dirty="0"/>
          </a:p>
        </p:txBody>
      </p:sp>
    </p:spTree>
    <p:extLst>
      <p:ext uri="{BB962C8B-B14F-4D97-AF65-F5344CB8AC3E}">
        <p14:creationId xmlns:p14="http://schemas.microsoft.com/office/powerpoint/2010/main" val="34120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Schedule</a:t>
            </a:r>
            <a:endParaRPr lang="en-US" dirty="0"/>
          </a:p>
        </p:txBody>
      </p:sp>
      <p:sp>
        <p:nvSpPr>
          <p:cNvPr id="9" name="TextBox 8"/>
          <p:cNvSpPr txBox="1"/>
          <p:nvPr/>
        </p:nvSpPr>
        <p:spPr>
          <a:xfrm>
            <a:off x="349188" y="1268760"/>
            <a:ext cx="7679196" cy="2554545"/>
          </a:xfrm>
          <a:prstGeom prst="rect">
            <a:avLst/>
          </a:prstGeom>
          <a:noFill/>
        </p:spPr>
        <p:txBody>
          <a:bodyPr wrap="square" rtlCol="0">
            <a:spAutoFit/>
          </a:bodyPr>
          <a:lstStyle/>
          <a:p>
            <a:endParaRPr lang="en-US" sz="2000" dirty="0"/>
          </a:p>
          <a:p>
            <a:pPr marL="285750" indent="-285750">
              <a:buFont typeface="Arial" charset="0"/>
              <a:buChar char="•"/>
            </a:pPr>
            <a:r>
              <a:rPr lang="en-US" sz="2000" dirty="0" smtClean="0"/>
              <a:t>14:00 - Introduction to Data integration and Semantics</a:t>
            </a:r>
          </a:p>
          <a:p>
            <a:pPr marL="285750" indent="-285750">
              <a:buFont typeface="Arial" charset="0"/>
              <a:buChar char="•"/>
            </a:pPr>
            <a:r>
              <a:rPr lang="en-US" sz="2000" dirty="0" smtClean="0"/>
              <a:t>14:20 – 15:30: Data Engineering with </a:t>
            </a:r>
            <a:r>
              <a:rPr lang="en-US" sz="2000" dirty="0" err="1" smtClean="0"/>
              <a:t>OpenRefine</a:t>
            </a:r>
            <a:r>
              <a:rPr lang="en-US" sz="2000" dirty="0" smtClean="0"/>
              <a:t> I</a:t>
            </a:r>
          </a:p>
          <a:p>
            <a:pPr marL="285750" indent="-285750">
              <a:buFont typeface="Arial" charset="0"/>
              <a:buChar char="•"/>
            </a:pPr>
            <a:r>
              <a:rPr lang="en-US" sz="2000" dirty="0" smtClean="0"/>
              <a:t>15:30 -16:00: Coffee break</a:t>
            </a:r>
          </a:p>
          <a:p>
            <a:pPr marL="285750" indent="-285750">
              <a:buFont typeface="Arial" charset="0"/>
              <a:buChar char="•"/>
            </a:pPr>
            <a:r>
              <a:rPr lang="en-US" sz="2000" dirty="0" smtClean="0"/>
              <a:t>16:00 – 16:20: </a:t>
            </a:r>
            <a:r>
              <a:rPr lang="en-US" sz="2000" dirty="0"/>
              <a:t>Data Engineering with </a:t>
            </a:r>
            <a:r>
              <a:rPr lang="en-US" sz="2000" dirty="0" err="1"/>
              <a:t>OpenRefine</a:t>
            </a:r>
            <a:r>
              <a:rPr lang="en-US" sz="2000" dirty="0"/>
              <a:t> </a:t>
            </a:r>
            <a:r>
              <a:rPr lang="en-US" sz="2000" dirty="0" smtClean="0"/>
              <a:t>II</a:t>
            </a:r>
            <a:endParaRPr lang="en-US" sz="2000" dirty="0"/>
          </a:p>
          <a:p>
            <a:pPr marL="285750" indent="-285750">
              <a:buFont typeface="Arial" charset="0"/>
              <a:buChar char="•"/>
            </a:pPr>
            <a:r>
              <a:rPr lang="en-US" sz="2000" dirty="0" smtClean="0"/>
              <a:t>16:20 – 18:20 Semantic Mapping with CIDOC-CRM</a:t>
            </a:r>
          </a:p>
          <a:p>
            <a:pPr marL="285750" indent="-285750">
              <a:buFont typeface="Arial" charset="0"/>
              <a:buChar char="•"/>
            </a:pPr>
            <a:r>
              <a:rPr lang="en-US" sz="2000" dirty="0" smtClean="0"/>
              <a:t>18:20 – 18:30 Wrap-up </a:t>
            </a:r>
          </a:p>
          <a:p>
            <a:endParaRPr lang="en-US" sz="2000" dirty="0"/>
          </a:p>
        </p:txBody>
      </p:sp>
    </p:spTree>
    <p:extLst>
      <p:ext uri="{BB962C8B-B14F-4D97-AF65-F5344CB8AC3E}">
        <p14:creationId xmlns:p14="http://schemas.microsoft.com/office/powerpoint/2010/main" val="17952679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0"/>
            <a:ext cx="8032950" cy="6858000"/>
          </a:xfrm>
          <a:prstGeom prst="rect">
            <a:avLst/>
          </a:prstGeom>
        </p:spPr>
      </p:pic>
    </p:spTree>
    <p:extLst>
      <p:ext uri="{BB962C8B-B14F-4D97-AF65-F5344CB8AC3E}">
        <p14:creationId xmlns:p14="http://schemas.microsoft.com/office/powerpoint/2010/main" val="503906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1"/>
          <p:cNvSpPr/>
          <p:nvPr/>
        </p:nvSpPr>
        <p:spPr>
          <a:xfrm>
            <a:off x="971600" y="1412776"/>
            <a:ext cx="7930785" cy="349326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marL="401052" indent="-401052">
              <a:buSzPct val="100000"/>
              <a:buAutoNum type="arabicPeriod"/>
              <a:defRPr sz="27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Integrate </a:t>
            </a:r>
            <a:r>
              <a:rPr b="1" dirty="0">
                <a:solidFill>
                  <a:srgbClr val="000000"/>
                </a:solidFill>
                <a:latin typeface="Calibri" charset="0"/>
                <a:ea typeface="Calibri" charset="0"/>
                <a:cs typeface="Calibri" charset="0"/>
                <a:sym typeface="Proxima Nova Semibold"/>
              </a:rPr>
              <a:t>heterogeneity</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Diverse vocabularies and semantic</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Knowledge graph VS Data Silos</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Easier analysis</a:t>
            </a:r>
          </a:p>
          <a:p>
            <a:pPr marL="401052" indent="-401052">
              <a:buSzPct val="100000"/>
              <a:buAutoNum type="arabicPeriod"/>
              <a:defRPr sz="2700">
                <a:solidFill>
                  <a:srgbClr val="555E7C"/>
                </a:solidFill>
                <a:latin typeface="Proxima Nova"/>
                <a:ea typeface="Proxima Nova"/>
                <a:cs typeface="Proxima Nova"/>
                <a:sym typeface="Proxima Nova"/>
              </a:defRPr>
            </a:pPr>
            <a:r>
              <a:rPr b="1" dirty="0">
                <a:solidFill>
                  <a:srgbClr val="000000"/>
                </a:solidFill>
                <a:latin typeface="Calibri" charset="0"/>
                <a:ea typeface="Calibri" charset="0"/>
                <a:cs typeface="Calibri" charset="0"/>
                <a:sym typeface="Proxima Nova Semibold"/>
              </a:rPr>
              <a:t>Interconnect</a:t>
            </a:r>
            <a:r>
              <a:rPr dirty="0">
                <a:solidFill>
                  <a:srgbClr val="000000"/>
                </a:solidFill>
                <a:latin typeface="Calibri" charset="0"/>
                <a:ea typeface="Calibri" charset="0"/>
                <a:cs typeface="Calibri" charset="0"/>
              </a:rPr>
              <a:t> dataset</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Enriched information</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Always updated</a:t>
            </a:r>
          </a:p>
          <a:p>
            <a:pPr marL="401052" indent="-401052">
              <a:buSzPct val="100000"/>
              <a:buAutoNum type="arabicPeriod"/>
              <a:defRPr sz="27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Maintenance </a:t>
            </a:r>
            <a:r>
              <a:rPr b="1" dirty="0">
                <a:solidFill>
                  <a:srgbClr val="000000"/>
                </a:solidFill>
                <a:latin typeface="Calibri" charset="0"/>
                <a:ea typeface="Calibri" charset="0"/>
                <a:cs typeface="Calibri" charset="0"/>
                <a:sym typeface="Proxima Nova Semibold"/>
              </a:rPr>
              <a:t>flexibility</a:t>
            </a:r>
            <a:r>
              <a:rPr b="1" dirty="0">
                <a:solidFill>
                  <a:srgbClr val="000000"/>
                </a:solidFill>
                <a:latin typeface="Calibri" charset="0"/>
                <a:ea typeface="Calibri" charset="0"/>
                <a:cs typeface="Calibri" charset="0"/>
              </a:rPr>
              <a:t> </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External authorities =&gt; less maintenance cost</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One URI diverse serialisation (Content Negotiation) </a:t>
            </a:r>
          </a:p>
        </p:txBody>
      </p:sp>
      <p:sp>
        <p:nvSpPr>
          <p:cNvPr id="3" name="Title 1"/>
          <p:cNvSpPr>
            <a:spLocks noGrp="1"/>
          </p:cNvSpPr>
          <p:nvPr>
            <p:ph type="title"/>
          </p:nvPr>
        </p:nvSpPr>
        <p:spPr>
          <a:xfrm>
            <a:off x="302840" y="2252"/>
            <a:ext cx="8229600" cy="1143000"/>
          </a:xfrm>
        </p:spPr>
        <p:txBody>
          <a:bodyPr/>
          <a:lstStyle/>
          <a:p>
            <a:r>
              <a:rPr lang="en-US" b="1" dirty="0" smtClean="0"/>
              <a:t>Recap</a:t>
            </a:r>
            <a:endParaRPr lang="en-US" b="1" dirty="0"/>
          </a:p>
        </p:txBody>
      </p:sp>
    </p:spTree>
    <p:extLst>
      <p:ext uri="{BB962C8B-B14F-4D97-AF65-F5344CB8AC3E}">
        <p14:creationId xmlns:p14="http://schemas.microsoft.com/office/powerpoint/2010/main" val="618261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9188" y="1268760"/>
            <a:ext cx="8136904" cy="4093428"/>
          </a:xfrm>
          <a:prstGeom prst="rect">
            <a:avLst/>
          </a:prstGeom>
          <a:noFill/>
        </p:spPr>
        <p:txBody>
          <a:bodyPr wrap="square" rtlCol="0">
            <a:spAutoFit/>
          </a:bodyPr>
          <a:lstStyle/>
          <a:p>
            <a:endParaRPr lang="en-US" sz="2000" dirty="0"/>
          </a:p>
          <a:p>
            <a:pPr marL="285750" indent="-285750">
              <a:buFont typeface="Arial" charset="0"/>
              <a:buChar char="•"/>
            </a:pPr>
            <a:r>
              <a:rPr lang="en-US" sz="2000" dirty="0" smtClean="0"/>
              <a:t>Data integration with </a:t>
            </a:r>
            <a:r>
              <a:rPr lang="en-US" sz="2000" dirty="0" err="1" smtClean="0"/>
              <a:t>OpenRefine</a:t>
            </a:r>
            <a:endParaRPr lang="en-US" sz="2000" dirty="0" smtClean="0"/>
          </a:p>
          <a:p>
            <a:pPr marL="742950" lvl="1" indent="-285750">
              <a:buFont typeface="Arial" charset="0"/>
              <a:buChar char="•"/>
            </a:pPr>
            <a:r>
              <a:rPr lang="en-US" sz="2000" dirty="0"/>
              <a:t>What it is: quick introduction</a:t>
            </a:r>
          </a:p>
          <a:p>
            <a:pPr marL="742950" lvl="1" indent="-285750">
              <a:buFont typeface="Arial" charset="0"/>
              <a:buChar char="•"/>
            </a:pPr>
            <a:r>
              <a:rPr lang="en-US" sz="2000" dirty="0"/>
              <a:t>Data discovery</a:t>
            </a:r>
          </a:p>
          <a:p>
            <a:pPr marL="742950" lvl="1" indent="-285750">
              <a:buFont typeface="Arial" charset="0"/>
              <a:buChar char="•"/>
            </a:pPr>
            <a:r>
              <a:rPr lang="en-US" sz="2000" dirty="0"/>
              <a:t>Data clusterisation</a:t>
            </a:r>
          </a:p>
          <a:p>
            <a:pPr marL="742950" lvl="1" indent="-285750">
              <a:buFont typeface="Arial" charset="0"/>
              <a:buChar char="•"/>
            </a:pPr>
            <a:r>
              <a:rPr lang="en-US" sz="2000" dirty="0"/>
              <a:t>GREL</a:t>
            </a:r>
          </a:p>
          <a:p>
            <a:pPr marL="742950" lvl="1" indent="-285750">
              <a:buFont typeface="Arial" charset="0"/>
              <a:buChar char="•"/>
            </a:pPr>
            <a:r>
              <a:rPr lang="en-US" sz="2000" dirty="0"/>
              <a:t>Data </a:t>
            </a:r>
            <a:r>
              <a:rPr lang="en-US" sz="2000" dirty="0" smtClean="0"/>
              <a:t>enrichment</a:t>
            </a:r>
          </a:p>
          <a:p>
            <a:pPr marL="285750" indent="-285750">
              <a:buFont typeface="Arial" charset="0"/>
              <a:buChar char="•"/>
            </a:pPr>
            <a:r>
              <a:rPr lang="en-US" sz="2000" dirty="0" smtClean="0"/>
              <a:t>Semantic mapping with CIDOC-CRM</a:t>
            </a:r>
          </a:p>
          <a:p>
            <a:pPr marL="742950" lvl="1" indent="-285750">
              <a:buFont typeface="Arial" charset="0"/>
              <a:buChar char="•"/>
            </a:pPr>
            <a:r>
              <a:rPr lang="en-US" sz="2000" dirty="0" smtClean="0"/>
              <a:t>High Level Intro to CRM</a:t>
            </a:r>
          </a:p>
          <a:p>
            <a:pPr marL="742950" lvl="1" indent="-285750">
              <a:buFont typeface="Arial" charset="0"/>
              <a:buChar char="•"/>
            </a:pPr>
            <a:r>
              <a:rPr lang="en-US" sz="2000" dirty="0" smtClean="0"/>
              <a:t>Semantic Mapping Strategies</a:t>
            </a:r>
          </a:p>
          <a:p>
            <a:pPr marL="742950" lvl="1" indent="-285750">
              <a:buFont typeface="Arial" charset="0"/>
              <a:buChar char="•"/>
            </a:pPr>
            <a:r>
              <a:rPr lang="en-US" sz="2000" dirty="0" smtClean="0"/>
              <a:t>High Level Intro how to use X3ML Mapping Toolkit</a:t>
            </a:r>
          </a:p>
          <a:p>
            <a:pPr marL="742950" lvl="1" indent="-285750">
              <a:buFont typeface="Arial" charset="0"/>
              <a:buChar char="•"/>
            </a:pPr>
            <a:endParaRPr lang="en-US" sz="2000" dirty="0" smtClean="0"/>
          </a:p>
          <a:p>
            <a:endParaRPr lang="en-US" sz="2000" dirty="0"/>
          </a:p>
        </p:txBody>
      </p:sp>
      <p:sp>
        <p:nvSpPr>
          <p:cNvPr id="3" name="Title 1"/>
          <p:cNvSpPr txBox="1">
            <a:spLocks/>
          </p:cNvSpPr>
          <p:nvPr/>
        </p:nvSpPr>
        <p:spPr bwMode="auto">
          <a:xfrm>
            <a:off x="302840" y="2252"/>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1" fontAlgn="base" hangingPunct="1">
              <a:lnSpc>
                <a:spcPct val="90000"/>
              </a:lnSpc>
              <a:spcBef>
                <a:spcPct val="0"/>
              </a:spcBef>
              <a:spcAft>
                <a:spcPct val="0"/>
              </a:spcAft>
              <a:defRPr sz="4500" kern="1200">
                <a:solidFill>
                  <a:schemeClr val="tx1"/>
                </a:solidFill>
                <a:latin typeface="+mj-lt"/>
                <a:ea typeface="+mj-ea"/>
                <a:cs typeface="+mj-cs"/>
              </a:defRPr>
            </a:lvl1pPr>
            <a:lvl2pPr algn="l" rtl="0" eaLnBrk="1" fontAlgn="base" hangingPunct="1">
              <a:lnSpc>
                <a:spcPct val="90000"/>
              </a:lnSpc>
              <a:spcBef>
                <a:spcPct val="0"/>
              </a:spcBef>
              <a:spcAft>
                <a:spcPct val="0"/>
              </a:spcAft>
              <a:defRPr sz="3300">
                <a:solidFill>
                  <a:schemeClr val="tx1"/>
                </a:solidFill>
                <a:latin typeface="Calibri Light" charset="0"/>
              </a:defRPr>
            </a:lvl2pPr>
            <a:lvl3pPr algn="l" rtl="0" eaLnBrk="1" fontAlgn="base" hangingPunct="1">
              <a:lnSpc>
                <a:spcPct val="90000"/>
              </a:lnSpc>
              <a:spcBef>
                <a:spcPct val="0"/>
              </a:spcBef>
              <a:spcAft>
                <a:spcPct val="0"/>
              </a:spcAft>
              <a:defRPr sz="3300">
                <a:solidFill>
                  <a:schemeClr val="tx1"/>
                </a:solidFill>
                <a:latin typeface="Calibri Light" charset="0"/>
              </a:defRPr>
            </a:lvl3pPr>
            <a:lvl4pPr algn="l" rtl="0" eaLnBrk="1" fontAlgn="base" hangingPunct="1">
              <a:lnSpc>
                <a:spcPct val="90000"/>
              </a:lnSpc>
              <a:spcBef>
                <a:spcPct val="0"/>
              </a:spcBef>
              <a:spcAft>
                <a:spcPct val="0"/>
              </a:spcAft>
              <a:defRPr sz="3300">
                <a:solidFill>
                  <a:schemeClr val="tx1"/>
                </a:solidFill>
                <a:latin typeface="Calibri Light" charset="0"/>
              </a:defRPr>
            </a:lvl4pPr>
            <a:lvl5pPr algn="l" rtl="0" eaLnBrk="1" fontAlgn="base" hangingPunct="1">
              <a:lnSpc>
                <a:spcPct val="90000"/>
              </a:lnSpc>
              <a:spcBef>
                <a:spcPct val="0"/>
              </a:spcBef>
              <a:spcAft>
                <a:spcPct val="0"/>
              </a:spcAft>
              <a:defRPr sz="3300">
                <a:solidFill>
                  <a:schemeClr val="tx1"/>
                </a:solidFill>
                <a:latin typeface="Calibri Light" charset="0"/>
              </a:defRPr>
            </a:lvl5pPr>
            <a:lvl6pPr marL="342900" algn="l" rtl="0" eaLnBrk="1" fontAlgn="base" hangingPunct="1">
              <a:lnSpc>
                <a:spcPct val="90000"/>
              </a:lnSpc>
              <a:spcBef>
                <a:spcPct val="0"/>
              </a:spcBef>
              <a:spcAft>
                <a:spcPct val="0"/>
              </a:spcAft>
              <a:defRPr sz="3300">
                <a:solidFill>
                  <a:schemeClr val="tx1"/>
                </a:solidFill>
                <a:latin typeface="Calibri Light" charset="0"/>
              </a:defRPr>
            </a:lvl6pPr>
            <a:lvl7pPr marL="685800" algn="l" rtl="0" eaLnBrk="1" fontAlgn="base" hangingPunct="1">
              <a:lnSpc>
                <a:spcPct val="90000"/>
              </a:lnSpc>
              <a:spcBef>
                <a:spcPct val="0"/>
              </a:spcBef>
              <a:spcAft>
                <a:spcPct val="0"/>
              </a:spcAft>
              <a:defRPr sz="3300">
                <a:solidFill>
                  <a:schemeClr val="tx1"/>
                </a:solidFill>
                <a:latin typeface="Calibri Light" charset="0"/>
              </a:defRPr>
            </a:lvl7pPr>
            <a:lvl8pPr marL="1028700" algn="l" rtl="0" eaLnBrk="1" fontAlgn="base" hangingPunct="1">
              <a:lnSpc>
                <a:spcPct val="90000"/>
              </a:lnSpc>
              <a:spcBef>
                <a:spcPct val="0"/>
              </a:spcBef>
              <a:spcAft>
                <a:spcPct val="0"/>
              </a:spcAft>
              <a:defRPr sz="3300">
                <a:solidFill>
                  <a:schemeClr val="tx1"/>
                </a:solidFill>
                <a:latin typeface="Calibri Light" charset="0"/>
              </a:defRPr>
            </a:lvl8pPr>
            <a:lvl9pPr marL="1371600" algn="l" rtl="0" eaLnBrk="1" fontAlgn="base" hangingPunct="1">
              <a:lnSpc>
                <a:spcPct val="90000"/>
              </a:lnSpc>
              <a:spcBef>
                <a:spcPct val="0"/>
              </a:spcBef>
              <a:spcAft>
                <a:spcPct val="0"/>
              </a:spcAft>
              <a:defRPr sz="3300">
                <a:solidFill>
                  <a:schemeClr val="tx1"/>
                </a:solidFill>
                <a:latin typeface="Calibri Light" charset="0"/>
              </a:defRPr>
            </a:lvl9pPr>
          </a:lstStyle>
          <a:p>
            <a:pPr algn="l"/>
            <a:r>
              <a:rPr lang="en-US" b="1" dirty="0" smtClean="0"/>
              <a:t>Next Steps</a:t>
            </a:r>
            <a:endParaRPr lang="en-US" b="1" dirty="0"/>
          </a:p>
        </p:txBody>
      </p:sp>
    </p:spTree>
    <p:extLst>
      <p:ext uri="{BB962C8B-B14F-4D97-AF65-F5344CB8AC3E}">
        <p14:creationId xmlns:p14="http://schemas.microsoft.com/office/powerpoint/2010/main" val="1473759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18864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Acknowledgement</a:t>
            </a:r>
            <a:endParaRPr lang="en-US" dirty="0"/>
          </a:p>
        </p:txBody>
      </p:sp>
      <p:sp>
        <p:nvSpPr>
          <p:cNvPr id="9" name="TextBox 8"/>
          <p:cNvSpPr txBox="1"/>
          <p:nvPr/>
        </p:nvSpPr>
        <p:spPr>
          <a:xfrm>
            <a:off x="451262" y="5085184"/>
            <a:ext cx="8784976" cy="523220"/>
          </a:xfrm>
          <a:prstGeom prst="rect">
            <a:avLst/>
          </a:prstGeom>
          <a:noFill/>
        </p:spPr>
        <p:txBody>
          <a:bodyPr wrap="square" rtlCol="0">
            <a:spAutoFit/>
          </a:bodyPr>
          <a:lstStyle/>
          <a:p>
            <a:r>
              <a:rPr lang="en-US" sz="1400" i="1" dirty="0"/>
              <a:t>This project has received funding from the European Union’s Seventh Framework </a:t>
            </a:r>
            <a:r>
              <a:rPr lang="en-US" sz="1400" i="1" dirty="0" err="1"/>
              <a:t>Programme</a:t>
            </a:r>
            <a:r>
              <a:rPr lang="en-US" sz="1400" i="1" dirty="0"/>
              <a:t> for research, technological development and demonstration under grant agreement no 608013</a:t>
            </a:r>
          </a:p>
        </p:txBody>
      </p:sp>
      <p:pic>
        <p:nvPicPr>
          <p:cNvPr id="4" name="Picture 3"/>
          <p:cNvPicPr>
            <a:picLocks noChangeAspect="1"/>
          </p:cNvPicPr>
          <p:nvPr/>
        </p:nvPicPr>
        <p:blipFill>
          <a:blip r:embed="rId2"/>
          <a:stretch>
            <a:fillRect/>
          </a:stretch>
        </p:blipFill>
        <p:spPr>
          <a:xfrm>
            <a:off x="251520" y="2226500"/>
            <a:ext cx="1080120" cy="1043661"/>
          </a:xfrm>
          <a:prstGeom prst="rect">
            <a:avLst/>
          </a:prstGeom>
        </p:spPr>
      </p:pic>
      <p:pic>
        <p:nvPicPr>
          <p:cNvPr id="2" name="Picture 1"/>
          <p:cNvPicPr>
            <a:picLocks noChangeAspect="1"/>
          </p:cNvPicPr>
          <p:nvPr/>
        </p:nvPicPr>
        <p:blipFill rotWithShape="1">
          <a:blip r:embed="rId3"/>
          <a:srcRect l="12938" t="10001" r="18400" b="31722"/>
          <a:stretch/>
        </p:blipFill>
        <p:spPr>
          <a:xfrm>
            <a:off x="6084168" y="2126544"/>
            <a:ext cx="2880320" cy="1258773"/>
          </a:xfrm>
          <a:prstGeom prst="rect">
            <a:avLst/>
          </a:prstGeom>
        </p:spPr>
      </p:pic>
      <p:pic>
        <p:nvPicPr>
          <p:cNvPr id="3" name="Picture 2"/>
          <p:cNvPicPr>
            <a:picLocks noChangeAspect="1"/>
          </p:cNvPicPr>
          <p:nvPr/>
        </p:nvPicPr>
        <p:blipFill rotWithShape="1">
          <a:blip r:embed="rId4"/>
          <a:srcRect t="20183" b="19724"/>
          <a:stretch/>
        </p:blipFill>
        <p:spPr>
          <a:xfrm>
            <a:off x="4273090" y="2227413"/>
            <a:ext cx="1735219" cy="104274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0550" y="2321972"/>
            <a:ext cx="2327394" cy="853633"/>
          </a:xfrm>
          <a:prstGeom prst="rect">
            <a:avLst/>
          </a:prstGeom>
        </p:spPr>
      </p:pic>
    </p:spTree>
    <p:extLst>
      <p:ext uri="{BB962C8B-B14F-4D97-AF65-F5344CB8AC3E}">
        <p14:creationId xmlns:p14="http://schemas.microsoft.com/office/powerpoint/2010/main" val="1022733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27384"/>
            <a:ext cx="8229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Before we start</a:t>
            </a:r>
            <a:r>
              <a:rPr lang="is-IS" dirty="0" smtClean="0"/>
              <a:t>…</a:t>
            </a:r>
            <a:endParaRPr lang="en-US" dirty="0"/>
          </a:p>
        </p:txBody>
      </p:sp>
      <p:pic>
        <p:nvPicPr>
          <p:cNvPr id="3" name="Picture 2"/>
          <p:cNvPicPr>
            <a:picLocks noChangeAspect="1"/>
          </p:cNvPicPr>
          <p:nvPr/>
        </p:nvPicPr>
        <p:blipFill rotWithShape="1">
          <a:blip r:embed="rId2"/>
          <a:srcRect r="66121" b="10777"/>
          <a:stretch/>
        </p:blipFill>
        <p:spPr>
          <a:xfrm>
            <a:off x="211102" y="2763276"/>
            <a:ext cx="1998558" cy="7467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59" y="1055107"/>
            <a:ext cx="1080121" cy="1080121"/>
          </a:xfrm>
          <a:prstGeom prst="rect">
            <a:avLst/>
          </a:prstGeom>
        </p:spPr>
      </p:pic>
      <p:sp>
        <p:nvSpPr>
          <p:cNvPr id="7" name="Rectangle 6"/>
          <p:cNvSpPr/>
          <p:nvPr/>
        </p:nvSpPr>
        <p:spPr>
          <a:xfrm>
            <a:off x="2546210" y="2565018"/>
            <a:ext cx="6588224" cy="461665"/>
          </a:xfrm>
          <a:prstGeom prst="rect">
            <a:avLst/>
          </a:prstGeom>
        </p:spPr>
        <p:txBody>
          <a:bodyPr wrap="square">
            <a:spAutoFit/>
          </a:bodyPr>
          <a:lstStyle/>
          <a:p>
            <a:r>
              <a:rPr lang="en-US" sz="2400" dirty="0" smtClean="0"/>
              <a:t>Register to 3M for the second part of the workshop</a:t>
            </a:r>
            <a:endParaRPr lang="en-US" sz="2400" dirty="0"/>
          </a:p>
        </p:txBody>
      </p:sp>
      <p:sp>
        <p:nvSpPr>
          <p:cNvPr id="10" name="Rectangle 9"/>
          <p:cNvSpPr/>
          <p:nvPr/>
        </p:nvSpPr>
        <p:spPr>
          <a:xfrm>
            <a:off x="2546210" y="1361587"/>
            <a:ext cx="4794069" cy="523220"/>
          </a:xfrm>
          <a:prstGeom prst="rect">
            <a:avLst/>
          </a:prstGeom>
        </p:spPr>
        <p:txBody>
          <a:bodyPr wrap="none">
            <a:spAutoFit/>
          </a:bodyPr>
          <a:lstStyle/>
          <a:p>
            <a:r>
              <a:rPr lang="en-US" sz="2800" b="1" dirty="0" smtClean="0"/>
              <a:t>Install Vagrant Virtual Machine</a:t>
            </a:r>
            <a:endParaRPr lang="en-US" sz="2800" b="1" dirty="0"/>
          </a:p>
        </p:txBody>
      </p:sp>
      <p:sp>
        <p:nvSpPr>
          <p:cNvPr id="11" name="Rectangle 10"/>
          <p:cNvSpPr/>
          <p:nvPr/>
        </p:nvSpPr>
        <p:spPr>
          <a:xfrm>
            <a:off x="2555776" y="3100071"/>
            <a:ext cx="5007360" cy="553998"/>
          </a:xfrm>
          <a:prstGeom prst="rect">
            <a:avLst/>
          </a:prstGeom>
        </p:spPr>
        <p:txBody>
          <a:bodyPr wrap="square">
            <a:spAutoFit/>
          </a:bodyPr>
          <a:lstStyle/>
          <a:p>
            <a:r>
              <a:rPr lang="de-DE" sz="3000" b="1" dirty="0"/>
              <a:t>http://</a:t>
            </a:r>
            <a:r>
              <a:rPr lang="de-DE" sz="3000" b="1" dirty="0" smtClean="0"/>
              <a:t>139.91.183.3/3M</a:t>
            </a:r>
            <a:endParaRPr lang="en-US" sz="3000" b="1" dirty="0"/>
          </a:p>
        </p:txBody>
      </p:sp>
      <p:pic>
        <p:nvPicPr>
          <p:cNvPr id="9" name="Picture 8"/>
          <p:cNvPicPr>
            <a:picLocks noChangeAspect="1"/>
          </p:cNvPicPr>
          <p:nvPr/>
        </p:nvPicPr>
        <p:blipFill rotWithShape="1">
          <a:blip r:embed="rId4"/>
          <a:srcRect l="23225" t="3500" r="24013" b="6501"/>
          <a:stretch/>
        </p:blipFill>
        <p:spPr>
          <a:xfrm>
            <a:off x="211102" y="4446157"/>
            <a:ext cx="1356852" cy="1215091"/>
          </a:xfrm>
          <a:prstGeom prst="rect">
            <a:avLst/>
          </a:prstGeom>
        </p:spPr>
      </p:pic>
      <p:sp>
        <p:nvSpPr>
          <p:cNvPr id="12" name="TextBox 11"/>
          <p:cNvSpPr txBox="1"/>
          <p:nvPr/>
        </p:nvSpPr>
        <p:spPr>
          <a:xfrm>
            <a:off x="1763688" y="4656170"/>
            <a:ext cx="7488832" cy="523220"/>
          </a:xfrm>
          <a:prstGeom prst="rect">
            <a:avLst/>
          </a:prstGeom>
          <a:noFill/>
        </p:spPr>
        <p:txBody>
          <a:bodyPr wrap="square" rtlCol="0">
            <a:spAutoFit/>
          </a:bodyPr>
          <a:lstStyle/>
          <a:p>
            <a:r>
              <a:rPr lang="en-US" sz="2800" b="1" dirty="0"/>
              <a:t>https://</a:t>
            </a:r>
            <a:r>
              <a:rPr lang="en-US" sz="2800" b="1" dirty="0" err="1"/>
              <a:t>github.com</a:t>
            </a:r>
            <a:r>
              <a:rPr lang="en-US" sz="2800" b="1" dirty="0"/>
              <a:t>/</a:t>
            </a:r>
            <a:r>
              <a:rPr lang="en-US" sz="2800" b="1" dirty="0" err="1"/>
              <a:t>ncarboni</a:t>
            </a:r>
            <a:r>
              <a:rPr lang="en-US" sz="2800" b="1" dirty="0"/>
              <a:t>/</a:t>
            </a:r>
            <a:r>
              <a:rPr lang="en-US" sz="2800" b="1" dirty="0" err="1"/>
              <a:t>ITNDCH_workshop</a:t>
            </a:r>
            <a:endParaRPr lang="en-US" sz="2800" b="1" dirty="0"/>
          </a:p>
        </p:txBody>
      </p:sp>
    </p:spTree>
    <p:extLst>
      <p:ext uri="{BB962C8B-B14F-4D97-AF65-F5344CB8AC3E}">
        <p14:creationId xmlns:p14="http://schemas.microsoft.com/office/powerpoint/2010/main" val="625244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03648" y="3284984"/>
            <a:ext cx="6400800" cy="158417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smtClean="0"/>
              <a:t>George Bruseker &amp; Nicola Carboni</a:t>
            </a:r>
          </a:p>
          <a:p>
            <a:pPr marL="0" indent="0" algn="ctr">
              <a:buNone/>
            </a:pPr>
            <a:r>
              <a:rPr lang="en-US" sz="2400" dirty="0" smtClean="0"/>
              <a:t>ITN DCH Digital Heritage Conference</a:t>
            </a:r>
          </a:p>
          <a:p>
            <a:pPr marL="0" indent="0" algn="ctr">
              <a:buNone/>
            </a:pPr>
            <a:r>
              <a:rPr lang="en-US" sz="2400" dirty="0" err="1" smtClean="0"/>
              <a:t>Olimje</a:t>
            </a:r>
            <a:r>
              <a:rPr lang="en-US" sz="2400" dirty="0" smtClean="0"/>
              <a:t>, Slovenia</a:t>
            </a:r>
          </a:p>
          <a:p>
            <a:pPr marL="0" indent="0" algn="ctr">
              <a:buNone/>
            </a:pPr>
            <a:r>
              <a:rPr lang="en-US" sz="2400" dirty="0" smtClean="0"/>
              <a:t>23/05/2017</a:t>
            </a:r>
            <a:endParaRPr lang="en-US" sz="2400" dirty="0"/>
          </a:p>
        </p:txBody>
      </p:sp>
      <p:sp>
        <p:nvSpPr>
          <p:cNvPr id="2" name="Rectangle 1"/>
          <p:cNvSpPr/>
          <p:nvPr/>
        </p:nvSpPr>
        <p:spPr>
          <a:xfrm>
            <a:off x="139552" y="764704"/>
            <a:ext cx="8928992" cy="1631216"/>
          </a:xfrm>
          <a:prstGeom prst="rect">
            <a:avLst/>
          </a:prstGeom>
        </p:spPr>
        <p:txBody>
          <a:bodyPr wrap="square">
            <a:spAutoFit/>
          </a:bodyPr>
          <a:lstStyle/>
          <a:p>
            <a:pPr algn="ctr"/>
            <a:r>
              <a:rPr lang="en-US" sz="5000" dirty="0"/>
              <a:t>Introduction </a:t>
            </a:r>
            <a:r>
              <a:rPr lang="en-US" sz="5000" dirty="0" smtClean="0"/>
              <a:t>to Data Integration and Semantics</a:t>
            </a:r>
            <a:endParaRPr lang="en-US" sz="5000" dirty="0"/>
          </a:p>
        </p:txBody>
      </p:sp>
    </p:spTree>
    <p:extLst>
      <p:ext uri="{BB962C8B-B14F-4D97-AF65-F5344CB8AC3E}">
        <p14:creationId xmlns:p14="http://schemas.microsoft.com/office/powerpoint/2010/main" val="332703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15416"/>
            <a:ext cx="8928992" cy="1371600"/>
          </a:xfrm>
        </p:spPr>
        <p:txBody>
          <a:bodyPr>
            <a:normAutofit/>
          </a:bodyPr>
          <a:lstStyle/>
          <a:p>
            <a:r>
              <a:rPr lang="en-US" sz="3600" dirty="0" smtClean="0"/>
              <a:t>Information Diversity: What’s the problem?</a:t>
            </a:r>
            <a:endParaRPr lang="en-US" sz="3600" dirty="0"/>
          </a:p>
        </p:txBody>
      </p:sp>
      <p:sp>
        <p:nvSpPr>
          <p:cNvPr id="3" name="Content Placeholder 2"/>
          <p:cNvSpPr>
            <a:spLocks noGrp="1"/>
          </p:cNvSpPr>
          <p:nvPr>
            <p:ph idx="1"/>
          </p:nvPr>
        </p:nvSpPr>
        <p:spPr>
          <a:xfrm>
            <a:off x="22927" y="764704"/>
            <a:ext cx="5171357" cy="3799171"/>
          </a:xfrm>
        </p:spPr>
        <p:txBody>
          <a:bodyPr>
            <a:normAutofit lnSpcReduction="10000"/>
          </a:bodyPr>
          <a:lstStyle/>
          <a:p>
            <a:pPr marL="0" indent="0">
              <a:buNone/>
            </a:pPr>
            <a:r>
              <a:rPr lang="en-US" dirty="0" smtClean="0">
                <a:latin typeface="Calibri"/>
                <a:cs typeface="Calibri"/>
              </a:rPr>
              <a:t>Actors working in the field of Cultural Heritage generate information which can be used to build / come to knowledge about the human past.</a:t>
            </a:r>
          </a:p>
          <a:p>
            <a:pPr marL="0" indent="0">
              <a:buNone/>
            </a:pPr>
            <a:r>
              <a:rPr lang="en-US" dirty="0" smtClean="0">
                <a:latin typeface="Calibri"/>
                <a:cs typeface="Calibri"/>
              </a:rPr>
              <a:t>This info comes from diverse sources, as a result of diverse methods, using diverse formats and focuses on diverse things. We must take into account (at least):</a:t>
            </a:r>
          </a:p>
          <a:p>
            <a:pPr lvl="1"/>
            <a:r>
              <a:rPr lang="en-US" dirty="0" smtClean="0">
                <a:cs typeface="Calibri"/>
              </a:rPr>
              <a:t>Institutions { </a:t>
            </a:r>
            <a:r>
              <a:rPr lang="en-US" dirty="0">
                <a:cs typeface="Calibri"/>
              </a:rPr>
              <a:t>Museums, Libraries, </a:t>
            </a:r>
            <a:r>
              <a:rPr lang="en-US" dirty="0" smtClean="0">
                <a:cs typeface="Calibri"/>
              </a:rPr>
              <a:t>Archives }</a:t>
            </a:r>
            <a:endParaRPr lang="en-US" dirty="0" smtClean="0">
              <a:latin typeface="Calibri"/>
              <a:cs typeface="Calibri"/>
            </a:endParaRPr>
          </a:p>
          <a:p>
            <a:pPr lvl="1"/>
            <a:r>
              <a:rPr lang="en-US" dirty="0" smtClean="0">
                <a:latin typeface="Calibri"/>
                <a:cs typeface="Calibri"/>
              </a:rPr>
              <a:t>Professions { historians, </a:t>
            </a:r>
            <a:r>
              <a:rPr lang="en-US" dirty="0" err="1" smtClean="0">
                <a:latin typeface="Calibri"/>
                <a:cs typeface="Calibri"/>
              </a:rPr>
              <a:t>museologists</a:t>
            </a:r>
            <a:r>
              <a:rPr lang="en-US" dirty="0" smtClean="0">
                <a:latin typeface="Calibri"/>
                <a:cs typeface="Calibri"/>
              </a:rPr>
              <a:t>, conservators, archivists } </a:t>
            </a:r>
          </a:p>
          <a:p>
            <a:pPr lvl="1"/>
            <a:r>
              <a:rPr lang="en-US" dirty="0" smtClean="0">
                <a:latin typeface="Calibri"/>
                <a:cs typeface="Calibri"/>
              </a:rPr>
              <a:t>Tools {databases, software, schemata}</a:t>
            </a:r>
          </a:p>
          <a:p>
            <a:pPr lvl="1"/>
            <a:r>
              <a:rPr lang="en-US" dirty="0" smtClean="0">
                <a:latin typeface="Calibri"/>
                <a:cs typeface="Calibri"/>
              </a:rPr>
              <a:t>Objects {documents, objects, buildings, actors, places}</a:t>
            </a:r>
          </a:p>
        </p:txBody>
      </p:sp>
      <p:pic>
        <p:nvPicPr>
          <p:cNvPr id="4" name="Picture 3" descr="tumblr_m8ziwql23L1rui49ao1_1280.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11049" y="1524318"/>
            <a:ext cx="3753605" cy="2468644"/>
          </a:xfrm>
          <a:prstGeom prst="rect">
            <a:avLst/>
          </a:prstGeom>
        </p:spPr>
      </p:pic>
      <p:sp>
        <p:nvSpPr>
          <p:cNvPr id="5" name="Rectangle 4"/>
          <p:cNvSpPr/>
          <p:nvPr/>
        </p:nvSpPr>
        <p:spPr>
          <a:xfrm>
            <a:off x="251520" y="4653136"/>
            <a:ext cx="8475129" cy="1107996"/>
          </a:xfrm>
          <a:prstGeom prst="rect">
            <a:avLst/>
          </a:prstGeom>
        </p:spPr>
        <p:txBody>
          <a:bodyPr wrap="square">
            <a:spAutoFit/>
          </a:bodyPr>
          <a:lstStyle/>
          <a:p>
            <a:r>
              <a:rPr lang="en-US" sz="2200" u="sng" dirty="0" smtClean="0"/>
              <a:t>A positive problem:</a:t>
            </a:r>
            <a:endParaRPr lang="en-US" sz="2200" dirty="0" smtClean="0">
              <a:latin typeface="Calibri"/>
              <a:cs typeface="Calibri"/>
            </a:endParaRPr>
          </a:p>
          <a:p>
            <a:r>
              <a:rPr lang="en-US" sz="2200" dirty="0" smtClean="0"/>
              <a:t>We have so much information from so many sources, how can we bring it together towards its central aim: (self) knowledge</a:t>
            </a:r>
            <a:endParaRPr lang="en-US" sz="2200" dirty="0"/>
          </a:p>
        </p:txBody>
      </p:sp>
    </p:spTree>
    <p:extLst>
      <p:ext uri="{BB962C8B-B14F-4D97-AF65-F5344CB8AC3E}">
        <p14:creationId xmlns:p14="http://schemas.microsoft.com/office/powerpoint/2010/main" val="231335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54500" y="538767"/>
            <a:ext cx="2950500" cy="763600"/>
          </a:xfrm>
          <a:prstGeom prst="rect">
            <a:avLst/>
          </a:prstGeom>
        </p:spPr>
        <p:txBody>
          <a:bodyPr lIns="91425" tIns="91425" rIns="91425" bIns="91425" anchor="t" anchorCtr="0">
            <a:noAutofit/>
          </a:bodyPr>
          <a:lstStyle/>
          <a:p>
            <a:pPr lvl="0">
              <a:spcBef>
                <a:spcPts val="0"/>
              </a:spcBef>
              <a:buNone/>
            </a:pPr>
            <a:r>
              <a:rPr lang="en-GB" sz="2800" dirty="0" smtClean="0"/>
              <a:t>Specialists </a:t>
            </a:r>
            <a:r>
              <a:rPr lang="en-GB" sz="2800" dirty="0"/>
              <a:t/>
            </a:r>
            <a:br>
              <a:rPr lang="en-GB" sz="2800" dirty="0"/>
            </a:br>
            <a:r>
              <a:rPr lang="en-GB" sz="2800" dirty="0"/>
              <a:t>(stuck?) </a:t>
            </a:r>
            <a:br>
              <a:rPr lang="en-GB" sz="2800" dirty="0"/>
            </a:br>
            <a:r>
              <a:rPr lang="en-GB" sz="2800" dirty="0"/>
              <a:t>in their worlds</a:t>
            </a:r>
          </a:p>
        </p:txBody>
      </p:sp>
      <p:pic>
        <p:nvPicPr>
          <p:cNvPr id="115" name="Shape 115" descr="1987.jpg"/>
          <p:cNvPicPr preferRelativeResize="0"/>
          <p:nvPr/>
        </p:nvPicPr>
        <p:blipFill>
          <a:blip r:embed="rId3">
            <a:alphaModFix/>
          </a:blip>
          <a:stretch>
            <a:fillRect/>
          </a:stretch>
        </p:blipFill>
        <p:spPr>
          <a:xfrm>
            <a:off x="970825" y="2416867"/>
            <a:ext cx="1720750" cy="1638800"/>
          </a:xfrm>
          <a:prstGeom prst="rect">
            <a:avLst/>
          </a:prstGeom>
          <a:noFill/>
          <a:ln>
            <a:noFill/>
          </a:ln>
        </p:spPr>
      </p:pic>
      <p:pic>
        <p:nvPicPr>
          <p:cNvPr id="116" name="Shape 116" descr="0.jpg"/>
          <p:cNvPicPr preferRelativeResize="0"/>
          <p:nvPr/>
        </p:nvPicPr>
        <p:blipFill>
          <a:blip r:embed="rId4">
            <a:alphaModFix/>
          </a:blip>
          <a:stretch>
            <a:fillRect/>
          </a:stretch>
        </p:blipFill>
        <p:spPr>
          <a:xfrm>
            <a:off x="3560763" y="2416867"/>
            <a:ext cx="1638783" cy="1638800"/>
          </a:xfrm>
          <a:prstGeom prst="rect">
            <a:avLst/>
          </a:prstGeom>
          <a:noFill/>
          <a:ln>
            <a:noFill/>
          </a:ln>
        </p:spPr>
      </p:pic>
      <p:pic>
        <p:nvPicPr>
          <p:cNvPr id="117" name="Shape 117" descr="2015-04-21_05-27-04-PMTricia_Starks.jpg"/>
          <p:cNvPicPr preferRelativeResize="0"/>
          <p:nvPr/>
        </p:nvPicPr>
        <p:blipFill>
          <a:blip r:embed="rId5">
            <a:alphaModFix/>
          </a:blip>
          <a:stretch>
            <a:fillRect/>
          </a:stretch>
        </p:blipFill>
        <p:spPr>
          <a:xfrm>
            <a:off x="5856789" y="2416883"/>
            <a:ext cx="1898737" cy="1687765"/>
          </a:xfrm>
          <a:prstGeom prst="rect">
            <a:avLst/>
          </a:prstGeom>
          <a:noFill/>
          <a:ln>
            <a:noFill/>
          </a:ln>
        </p:spPr>
      </p:pic>
      <p:pic>
        <p:nvPicPr>
          <p:cNvPr id="118" name="Shape 118" descr="BalancedTree.png"/>
          <p:cNvPicPr preferRelativeResize="0"/>
          <p:nvPr/>
        </p:nvPicPr>
        <p:blipFill>
          <a:blip r:embed="rId6">
            <a:alphaModFix/>
          </a:blip>
          <a:stretch>
            <a:fillRect/>
          </a:stretch>
        </p:blipFill>
        <p:spPr>
          <a:xfrm>
            <a:off x="6290675" y="4365104"/>
            <a:ext cx="2426100" cy="2081605"/>
          </a:xfrm>
          <a:prstGeom prst="rect">
            <a:avLst/>
          </a:prstGeom>
          <a:noFill/>
          <a:ln>
            <a:noFill/>
          </a:ln>
        </p:spPr>
      </p:pic>
      <p:pic>
        <p:nvPicPr>
          <p:cNvPr id="119" name="Shape 119" descr="online-form-builder_0.png"/>
          <p:cNvPicPr preferRelativeResize="0"/>
          <p:nvPr/>
        </p:nvPicPr>
        <p:blipFill>
          <a:blip r:embed="rId7">
            <a:alphaModFix/>
          </a:blip>
          <a:stretch>
            <a:fillRect/>
          </a:stretch>
        </p:blipFill>
        <p:spPr>
          <a:xfrm>
            <a:off x="3357824" y="4513975"/>
            <a:ext cx="2044649" cy="1796084"/>
          </a:xfrm>
          <a:prstGeom prst="rect">
            <a:avLst/>
          </a:prstGeom>
          <a:noFill/>
          <a:ln>
            <a:noFill/>
          </a:ln>
        </p:spPr>
      </p:pic>
      <p:cxnSp>
        <p:nvCxnSpPr>
          <p:cNvPr id="120" name="Shape 120"/>
          <p:cNvCxnSpPr>
            <a:stCxn id="115" idx="2"/>
            <a:endCxn id="119" idx="0"/>
          </p:cNvCxnSpPr>
          <p:nvPr/>
        </p:nvCxnSpPr>
        <p:spPr>
          <a:xfrm>
            <a:off x="1831200" y="4055667"/>
            <a:ext cx="2548949" cy="458308"/>
          </a:xfrm>
          <a:prstGeom prst="straightConnector1">
            <a:avLst/>
          </a:prstGeom>
          <a:noFill/>
          <a:ln w="9525" cap="flat" cmpd="sng">
            <a:solidFill>
              <a:schemeClr val="dk2"/>
            </a:solidFill>
            <a:prstDash val="solid"/>
            <a:round/>
            <a:headEnd type="none" w="lg" len="lg"/>
            <a:tailEnd type="triangle" w="lg" len="lg"/>
          </a:ln>
        </p:spPr>
      </p:cxnSp>
      <p:cxnSp>
        <p:nvCxnSpPr>
          <p:cNvPr id="121" name="Shape 121"/>
          <p:cNvCxnSpPr>
            <a:stCxn id="116" idx="2"/>
            <a:endCxn id="119" idx="0"/>
          </p:cNvCxnSpPr>
          <p:nvPr/>
        </p:nvCxnSpPr>
        <p:spPr>
          <a:xfrm flipH="1">
            <a:off x="4380149" y="4055667"/>
            <a:ext cx="6" cy="458308"/>
          </a:xfrm>
          <a:prstGeom prst="straightConnector1">
            <a:avLst/>
          </a:prstGeom>
          <a:noFill/>
          <a:ln w="9525" cap="flat" cmpd="sng">
            <a:solidFill>
              <a:schemeClr val="dk2"/>
            </a:solidFill>
            <a:prstDash val="solid"/>
            <a:round/>
            <a:headEnd type="none" w="lg" len="lg"/>
            <a:tailEnd type="triangle" w="lg" len="lg"/>
          </a:ln>
        </p:spPr>
      </p:cxnSp>
      <p:cxnSp>
        <p:nvCxnSpPr>
          <p:cNvPr id="122" name="Shape 122"/>
          <p:cNvCxnSpPr>
            <a:stCxn id="117" idx="2"/>
            <a:endCxn id="119" idx="0"/>
          </p:cNvCxnSpPr>
          <p:nvPr/>
        </p:nvCxnSpPr>
        <p:spPr>
          <a:xfrm flipH="1">
            <a:off x="4380149" y="4104648"/>
            <a:ext cx="2426009" cy="409327"/>
          </a:xfrm>
          <a:prstGeom prst="straightConnector1">
            <a:avLst/>
          </a:prstGeom>
          <a:noFill/>
          <a:ln w="9525" cap="flat" cmpd="sng">
            <a:solidFill>
              <a:schemeClr val="dk2"/>
            </a:solidFill>
            <a:prstDash val="solid"/>
            <a:round/>
            <a:headEnd type="none" w="lg" len="lg"/>
            <a:tailEnd type="triangle" w="lg" len="lg"/>
          </a:ln>
        </p:spPr>
      </p:cxnSp>
      <p:sp>
        <p:nvSpPr>
          <p:cNvPr id="123" name="Shape 123"/>
          <p:cNvSpPr txBox="1"/>
          <p:nvPr/>
        </p:nvSpPr>
        <p:spPr>
          <a:xfrm>
            <a:off x="3673900" y="4244167"/>
            <a:ext cx="747000" cy="316800"/>
          </a:xfrm>
          <a:prstGeom prst="rect">
            <a:avLst/>
          </a:prstGeom>
          <a:noFill/>
          <a:ln>
            <a:noFill/>
          </a:ln>
        </p:spPr>
        <p:txBody>
          <a:bodyPr lIns="91425" tIns="91425" rIns="91425" bIns="91425" anchor="ctr" anchorCtr="0">
            <a:noAutofit/>
          </a:bodyPr>
          <a:lstStyle/>
          <a:p>
            <a:pPr lvl="0" rtl="0">
              <a:spcBef>
                <a:spcPts val="0"/>
              </a:spcBef>
              <a:buNone/>
            </a:pPr>
            <a:r>
              <a:rPr lang="en-GB"/>
              <a:t>input</a:t>
            </a:r>
          </a:p>
          <a:p>
            <a:pPr lvl="0" rtl="0">
              <a:spcBef>
                <a:spcPts val="0"/>
              </a:spcBef>
              <a:buNone/>
            </a:pPr>
            <a:endParaRPr/>
          </a:p>
        </p:txBody>
      </p:sp>
      <p:cxnSp>
        <p:nvCxnSpPr>
          <p:cNvPr id="124" name="Shape 124"/>
          <p:cNvCxnSpPr>
            <a:stCxn id="119" idx="3"/>
            <a:endCxn id="118" idx="1"/>
          </p:cNvCxnSpPr>
          <p:nvPr/>
        </p:nvCxnSpPr>
        <p:spPr>
          <a:xfrm flipV="1">
            <a:off x="5402473" y="5405907"/>
            <a:ext cx="888202" cy="6110"/>
          </a:xfrm>
          <a:prstGeom prst="straightConnector1">
            <a:avLst/>
          </a:prstGeom>
          <a:noFill/>
          <a:ln w="9525" cap="flat" cmpd="sng">
            <a:solidFill>
              <a:schemeClr val="dk2"/>
            </a:solidFill>
            <a:prstDash val="solid"/>
            <a:round/>
            <a:headEnd type="none" w="lg" len="lg"/>
            <a:tailEnd type="triangle" w="lg" len="lg"/>
          </a:ln>
        </p:spPr>
      </p:cxnSp>
      <p:sp>
        <p:nvSpPr>
          <p:cNvPr id="125" name="Shape 125"/>
          <p:cNvSpPr txBox="1"/>
          <p:nvPr/>
        </p:nvSpPr>
        <p:spPr>
          <a:xfrm>
            <a:off x="5556875" y="5056416"/>
            <a:ext cx="747000" cy="316800"/>
          </a:xfrm>
          <a:prstGeom prst="rect">
            <a:avLst/>
          </a:prstGeom>
          <a:noFill/>
          <a:ln>
            <a:noFill/>
          </a:ln>
        </p:spPr>
        <p:txBody>
          <a:bodyPr lIns="91425" tIns="91425" rIns="91425" bIns="91425" anchor="ctr" anchorCtr="0">
            <a:noAutofit/>
          </a:bodyPr>
          <a:lstStyle/>
          <a:p>
            <a:pPr lvl="0" rtl="0">
              <a:spcBef>
                <a:spcPts val="0"/>
              </a:spcBef>
              <a:buNone/>
            </a:pPr>
            <a:r>
              <a:rPr lang="en-GB"/>
              <a:t>store</a:t>
            </a:r>
          </a:p>
          <a:p>
            <a:pPr lvl="0" rtl="0">
              <a:spcBef>
                <a:spcPts val="0"/>
              </a:spcBef>
              <a:buNone/>
            </a:pPr>
            <a:endParaRPr dirty="0"/>
          </a:p>
        </p:txBody>
      </p:sp>
      <p:pic>
        <p:nvPicPr>
          <p:cNvPr id="126" name="Shape 126" descr="Black_World.png"/>
          <p:cNvPicPr preferRelativeResize="0"/>
          <p:nvPr/>
        </p:nvPicPr>
        <p:blipFill>
          <a:blip r:embed="rId8">
            <a:alphaModFix/>
          </a:blip>
          <a:stretch>
            <a:fillRect/>
          </a:stretch>
        </p:blipFill>
        <p:spPr>
          <a:xfrm>
            <a:off x="3698275" y="202199"/>
            <a:ext cx="1363774" cy="1818365"/>
          </a:xfrm>
          <a:prstGeom prst="rect">
            <a:avLst/>
          </a:prstGeom>
          <a:noFill/>
          <a:ln>
            <a:noFill/>
          </a:ln>
        </p:spPr>
      </p:pic>
      <p:cxnSp>
        <p:nvCxnSpPr>
          <p:cNvPr id="127" name="Shape 127"/>
          <p:cNvCxnSpPr>
            <a:stCxn id="115" idx="0"/>
            <a:endCxn id="126" idx="2"/>
          </p:cNvCxnSpPr>
          <p:nvPr/>
        </p:nvCxnSpPr>
        <p:spPr>
          <a:xfrm rot="10800000" flipH="1">
            <a:off x="1831200" y="2020467"/>
            <a:ext cx="2549100" cy="396400"/>
          </a:xfrm>
          <a:prstGeom prst="straightConnector1">
            <a:avLst/>
          </a:prstGeom>
          <a:noFill/>
          <a:ln w="9525" cap="flat" cmpd="sng">
            <a:solidFill>
              <a:schemeClr val="dk2"/>
            </a:solidFill>
            <a:prstDash val="solid"/>
            <a:round/>
            <a:headEnd type="none" w="lg" len="lg"/>
            <a:tailEnd type="triangle" w="lg" len="lg"/>
          </a:ln>
        </p:spPr>
      </p:cxnSp>
      <p:cxnSp>
        <p:nvCxnSpPr>
          <p:cNvPr id="128" name="Shape 128"/>
          <p:cNvCxnSpPr>
            <a:stCxn id="116" idx="0"/>
            <a:endCxn id="126" idx="2"/>
          </p:cNvCxnSpPr>
          <p:nvPr/>
        </p:nvCxnSpPr>
        <p:spPr>
          <a:xfrm rot="10800000">
            <a:off x="4380154" y="2020467"/>
            <a:ext cx="0" cy="396400"/>
          </a:xfrm>
          <a:prstGeom prst="straightConnector1">
            <a:avLst/>
          </a:prstGeom>
          <a:noFill/>
          <a:ln w="9525" cap="flat" cmpd="sng">
            <a:solidFill>
              <a:schemeClr val="dk2"/>
            </a:solidFill>
            <a:prstDash val="solid"/>
            <a:round/>
            <a:headEnd type="none" w="lg" len="lg"/>
            <a:tailEnd type="triangle" w="lg" len="lg"/>
          </a:ln>
        </p:spPr>
      </p:cxnSp>
      <p:cxnSp>
        <p:nvCxnSpPr>
          <p:cNvPr id="129" name="Shape 129"/>
          <p:cNvCxnSpPr>
            <a:stCxn id="117" idx="0"/>
            <a:endCxn id="126" idx="2"/>
          </p:cNvCxnSpPr>
          <p:nvPr/>
        </p:nvCxnSpPr>
        <p:spPr>
          <a:xfrm rot="10800000">
            <a:off x="4380056" y="2020483"/>
            <a:ext cx="2426100" cy="396400"/>
          </a:xfrm>
          <a:prstGeom prst="straightConnector1">
            <a:avLst/>
          </a:prstGeom>
          <a:noFill/>
          <a:ln w="9525" cap="flat" cmpd="sng">
            <a:solidFill>
              <a:schemeClr val="dk2"/>
            </a:solidFill>
            <a:prstDash val="solid"/>
            <a:round/>
            <a:headEnd type="none" w="lg" len="lg"/>
            <a:tailEnd type="triangle" w="lg" len="lg"/>
          </a:ln>
        </p:spPr>
      </p:cxnSp>
      <p:sp>
        <p:nvSpPr>
          <p:cNvPr id="130" name="Shape 130"/>
          <p:cNvSpPr txBox="1"/>
          <p:nvPr/>
        </p:nvSpPr>
        <p:spPr>
          <a:xfrm>
            <a:off x="3560775" y="2173167"/>
            <a:ext cx="1022100" cy="316800"/>
          </a:xfrm>
          <a:prstGeom prst="rect">
            <a:avLst/>
          </a:prstGeom>
          <a:noFill/>
          <a:ln>
            <a:noFill/>
          </a:ln>
        </p:spPr>
        <p:txBody>
          <a:bodyPr lIns="91425" tIns="91425" rIns="91425" bIns="91425" anchor="ctr" anchorCtr="0">
            <a:noAutofit/>
          </a:bodyPr>
          <a:lstStyle/>
          <a:p>
            <a:pPr lvl="0" rtl="0">
              <a:spcBef>
                <a:spcPts val="0"/>
              </a:spcBef>
              <a:buNone/>
            </a:pPr>
            <a:r>
              <a:rPr lang="en-GB"/>
              <a:t>observe</a:t>
            </a:r>
          </a:p>
          <a:p>
            <a:pPr lvl="0" rtl="0">
              <a:spcBef>
                <a:spcPts val="0"/>
              </a:spcBef>
              <a:buNone/>
            </a:pPr>
            <a:endParaRPr/>
          </a:p>
        </p:txBody>
      </p:sp>
      <p:pic>
        <p:nvPicPr>
          <p:cNvPr id="131" name="Shape 131" descr="Monographs.jpg"/>
          <p:cNvPicPr preferRelativeResize="0"/>
          <p:nvPr/>
        </p:nvPicPr>
        <p:blipFill>
          <a:blip r:embed="rId9">
            <a:alphaModFix/>
          </a:blip>
          <a:stretch>
            <a:fillRect/>
          </a:stretch>
        </p:blipFill>
        <p:spPr>
          <a:xfrm>
            <a:off x="6481390" y="205167"/>
            <a:ext cx="2044661" cy="1818367"/>
          </a:xfrm>
          <a:prstGeom prst="rect">
            <a:avLst/>
          </a:prstGeom>
          <a:noFill/>
          <a:ln>
            <a:noFill/>
          </a:ln>
        </p:spPr>
      </p:pic>
      <p:cxnSp>
        <p:nvCxnSpPr>
          <p:cNvPr id="132" name="Shape 132"/>
          <p:cNvCxnSpPr>
            <a:endCxn id="131" idx="3"/>
          </p:cNvCxnSpPr>
          <p:nvPr/>
        </p:nvCxnSpPr>
        <p:spPr>
          <a:xfrm rot="-5400000">
            <a:off x="7067651" y="1802349"/>
            <a:ext cx="2146399" cy="770400"/>
          </a:xfrm>
          <a:prstGeom prst="bentConnector4">
            <a:avLst>
              <a:gd name="adj1" fmla="val 28821"/>
              <a:gd name="adj2" fmla="val 130909"/>
            </a:avLst>
          </a:prstGeom>
          <a:noFill/>
          <a:ln w="9525" cap="flat" cmpd="sng">
            <a:solidFill>
              <a:schemeClr val="dk2"/>
            </a:solidFill>
            <a:prstDash val="solid"/>
            <a:round/>
            <a:headEnd type="none" w="lg" len="lg"/>
            <a:tailEnd type="stealth" w="lg" len="lg"/>
          </a:ln>
        </p:spPr>
      </p:cxnSp>
      <p:sp>
        <p:nvSpPr>
          <p:cNvPr id="133" name="Shape 133"/>
          <p:cNvSpPr txBox="1"/>
          <p:nvPr/>
        </p:nvSpPr>
        <p:spPr>
          <a:xfrm>
            <a:off x="7793175" y="2745933"/>
            <a:ext cx="1022100" cy="316800"/>
          </a:xfrm>
          <a:prstGeom prst="rect">
            <a:avLst/>
          </a:prstGeom>
          <a:noFill/>
          <a:ln>
            <a:noFill/>
          </a:ln>
        </p:spPr>
        <p:txBody>
          <a:bodyPr lIns="91425" tIns="91425" rIns="91425" bIns="91425" anchor="ctr" anchorCtr="0">
            <a:noAutofit/>
          </a:bodyPr>
          <a:lstStyle/>
          <a:p>
            <a:pPr lvl="0" rtl="0">
              <a:spcBef>
                <a:spcPts val="0"/>
              </a:spcBef>
              <a:buNone/>
            </a:pPr>
            <a:r>
              <a:rPr lang="en-GB"/>
              <a:t>publish</a:t>
            </a:r>
          </a:p>
          <a:p>
            <a:pPr lvl="0" rtl="0">
              <a:spcBef>
                <a:spcPts val="0"/>
              </a:spcBef>
              <a:buNone/>
            </a:pPr>
            <a:endParaRPr/>
          </a:p>
        </p:txBody>
      </p:sp>
      <p:pic>
        <p:nvPicPr>
          <p:cNvPr id="134" name="Shape 134" descr="people-md.png"/>
          <p:cNvPicPr preferRelativeResize="0"/>
          <p:nvPr/>
        </p:nvPicPr>
        <p:blipFill>
          <a:blip r:embed="rId10">
            <a:alphaModFix/>
          </a:blip>
          <a:stretch>
            <a:fillRect/>
          </a:stretch>
        </p:blipFill>
        <p:spPr>
          <a:xfrm>
            <a:off x="90251" y="4548900"/>
            <a:ext cx="1638775" cy="1979717"/>
          </a:xfrm>
          <a:prstGeom prst="rect">
            <a:avLst/>
          </a:prstGeom>
          <a:noFill/>
          <a:ln>
            <a:noFill/>
          </a:ln>
        </p:spPr>
      </p:pic>
      <p:cxnSp>
        <p:nvCxnSpPr>
          <p:cNvPr id="135" name="Shape 135"/>
          <p:cNvCxnSpPr>
            <a:stCxn id="118" idx="2"/>
            <a:endCxn id="134" idx="2"/>
          </p:cNvCxnSpPr>
          <p:nvPr/>
        </p:nvCxnSpPr>
        <p:spPr>
          <a:xfrm rot="5400000">
            <a:off x="4165728" y="3190620"/>
            <a:ext cx="81908" cy="6594086"/>
          </a:xfrm>
          <a:prstGeom prst="bentConnector3">
            <a:avLst>
              <a:gd name="adj1" fmla="val 379094"/>
            </a:avLst>
          </a:prstGeom>
          <a:noFill/>
          <a:ln w="9525" cap="flat" cmpd="sng">
            <a:solidFill>
              <a:schemeClr val="dk2"/>
            </a:solidFill>
            <a:prstDash val="solid"/>
            <a:round/>
            <a:headEnd type="stealth" w="lg" len="lg"/>
            <a:tailEnd type="stealth" w="lg" len="lg"/>
          </a:ln>
        </p:spPr>
      </p:cxnSp>
      <p:sp>
        <p:nvSpPr>
          <p:cNvPr id="136" name="Shape 136"/>
          <p:cNvSpPr txBox="1"/>
          <p:nvPr/>
        </p:nvSpPr>
        <p:spPr>
          <a:xfrm>
            <a:off x="260277" y="160767"/>
            <a:ext cx="3355500" cy="316800"/>
          </a:xfrm>
          <a:prstGeom prst="rect">
            <a:avLst/>
          </a:prstGeom>
          <a:noFill/>
          <a:ln>
            <a:noFill/>
          </a:ln>
        </p:spPr>
        <p:txBody>
          <a:bodyPr lIns="91425" tIns="91425" rIns="91425" bIns="91425" anchor="ctr" anchorCtr="0">
            <a:noAutofit/>
          </a:bodyPr>
          <a:lstStyle/>
          <a:p>
            <a:pPr lvl="0" rtl="0">
              <a:spcBef>
                <a:spcPts val="0"/>
              </a:spcBef>
              <a:buNone/>
            </a:pPr>
            <a:r>
              <a:rPr lang="en-GB"/>
              <a:t>Increased knowledge?</a:t>
            </a:r>
          </a:p>
        </p:txBody>
      </p:sp>
      <p:cxnSp>
        <p:nvCxnSpPr>
          <p:cNvPr id="137" name="Shape 137"/>
          <p:cNvCxnSpPr>
            <a:endCxn id="126" idx="0"/>
          </p:cNvCxnSpPr>
          <p:nvPr/>
        </p:nvCxnSpPr>
        <p:spPr>
          <a:xfrm rot="10800000" flipH="1">
            <a:off x="187062" y="202200"/>
            <a:ext cx="4193100" cy="4387200"/>
          </a:xfrm>
          <a:prstGeom prst="bentConnector4">
            <a:avLst>
              <a:gd name="adj1" fmla="val -3"/>
              <a:gd name="adj2" fmla="val 100103"/>
            </a:avLst>
          </a:prstGeom>
          <a:noFill/>
          <a:ln w="9525" cap="flat" cmpd="sng">
            <a:solidFill>
              <a:schemeClr val="dk2"/>
            </a:solidFill>
            <a:prstDash val="solid"/>
            <a:round/>
            <a:headEnd type="none" w="lg" len="lg"/>
            <a:tailEnd type="none" w="lg" len="lg"/>
          </a:ln>
        </p:spPr>
      </p:cxnSp>
      <p:sp>
        <p:nvSpPr>
          <p:cNvPr id="138" name="Shape 138"/>
          <p:cNvSpPr txBox="1"/>
          <p:nvPr/>
        </p:nvSpPr>
        <p:spPr>
          <a:xfrm>
            <a:off x="2105745" y="5085184"/>
            <a:ext cx="1363800" cy="316800"/>
          </a:xfrm>
          <a:prstGeom prst="rect">
            <a:avLst/>
          </a:prstGeom>
          <a:noFill/>
          <a:ln>
            <a:noFill/>
          </a:ln>
        </p:spPr>
        <p:txBody>
          <a:bodyPr lIns="91425" tIns="91425" rIns="91425" bIns="91425" anchor="ctr" anchorCtr="0">
            <a:noAutofit/>
          </a:bodyPr>
          <a:lstStyle/>
          <a:p>
            <a:pPr lvl="0" rtl="0">
              <a:spcBef>
                <a:spcPts val="0"/>
              </a:spcBef>
              <a:buNone/>
            </a:pPr>
            <a:r>
              <a:rPr lang="en-GB" dirty="0"/>
              <a:t>Reach / understand</a:t>
            </a:r>
          </a:p>
          <a:p>
            <a:pPr lvl="0" rtl="0">
              <a:spcBef>
                <a:spcPts val="0"/>
              </a:spcBef>
              <a:buNone/>
            </a:pPr>
            <a:r>
              <a:rPr lang="en-GB" dirty="0"/>
              <a:t>/ critique</a:t>
            </a:r>
          </a:p>
        </p:txBody>
      </p:sp>
      <p:cxnSp>
        <p:nvCxnSpPr>
          <p:cNvPr id="139" name="Shape 139"/>
          <p:cNvCxnSpPr/>
          <p:nvPr/>
        </p:nvCxnSpPr>
        <p:spPr>
          <a:xfrm flipH="1">
            <a:off x="909637" y="283417"/>
            <a:ext cx="7637100" cy="6245200"/>
          </a:xfrm>
          <a:prstGeom prst="bentConnector4">
            <a:avLst>
              <a:gd name="adj1" fmla="val -6751"/>
              <a:gd name="adj2" fmla="val 102659"/>
            </a:avLst>
          </a:prstGeom>
          <a:noFill/>
          <a:ln w="9525" cap="flat" cmpd="sng">
            <a:solidFill>
              <a:schemeClr val="dk2"/>
            </a:solidFill>
            <a:prstDash val="solid"/>
            <a:round/>
            <a:headEnd type="stealth" w="lg" len="lg"/>
            <a:tailEnd type="stealth" w="lg" len="lg"/>
          </a:ln>
        </p:spPr>
      </p:cxnSp>
      <p:cxnSp>
        <p:nvCxnSpPr>
          <p:cNvPr id="140" name="Shape 140"/>
          <p:cNvCxnSpPr>
            <a:endCxn id="118" idx="3"/>
          </p:cNvCxnSpPr>
          <p:nvPr/>
        </p:nvCxnSpPr>
        <p:spPr>
          <a:xfrm rot="-5400000" flipH="1">
            <a:off x="6210325" y="2899457"/>
            <a:ext cx="4842800" cy="170100"/>
          </a:xfrm>
          <a:prstGeom prst="bentConnector4">
            <a:avLst>
              <a:gd name="adj1" fmla="val 180"/>
              <a:gd name="adj2" fmla="val 239991"/>
            </a:avLst>
          </a:prstGeom>
          <a:noFill/>
          <a:ln w="9525" cap="flat" cmpd="sng">
            <a:solidFill>
              <a:schemeClr val="dk2"/>
            </a:solidFill>
            <a:prstDash val="solid"/>
            <a:round/>
            <a:headEnd type="stealth" w="lg" len="lg"/>
            <a:tailEnd type="stealth" w="lg" len="lg"/>
          </a:ln>
        </p:spPr>
      </p:cxnSp>
      <p:sp>
        <p:nvSpPr>
          <p:cNvPr id="141" name="Shape 141"/>
          <p:cNvSpPr txBox="1"/>
          <p:nvPr/>
        </p:nvSpPr>
        <p:spPr>
          <a:xfrm>
            <a:off x="7868225" y="4055667"/>
            <a:ext cx="1022100" cy="316800"/>
          </a:xfrm>
          <a:prstGeom prst="rect">
            <a:avLst/>
          </a:prstGeom>
          <a:noFill/>
          <a:ln>
            <a:noFill/>
          </a:ln>
        </p:spPr>
        <p:txBody>
          <a:bodyPr lIns="91425" tIns="91425" rIns="91425" bIns="91425" anchor="ctr" anchorCtr="0">
            <a:noAutofit/>
          </a:bodyPr>
          <a:lstStyle/>
          <a:p>
            <a:pPr lvl="0" rtl="0">
              <a:spcBef>
                <a:spcPts val="0"/>
              </a:spcBef>
              <a:buNone/>
            </a:pPr>
            <a:r>
              <a:rPr lang="en-GB"/>
              <a:t>ground</a:t>
            </a:r>
          </a:p>
          <a:p>
            <a:pPr lvl="0" rtl="0">
              <a:spcBef>
                <a:spcPts val="0"/>
              </a:spcBef>
              <a:buNone/>
            </a:pPr>
            <a:endParaRPr/>
          </a:p>
        </p:txBody>
      </p:sp>
    </p:spTree>
    <p:extLst>
      <p:ext uri="{BB962C8B-B14F-4D97-AF65-F5344CB8AC3E}">
        <p14:creationId xmlns:p14="http://schemas.microsoft.com/office/powerpoint/2010/main" val="17699698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4624"/>
            <a:ext cx="7886700" cy="1325563"/>
          </a:xfrm>
        </p:spPr>
        <p:txBody>
          <a:bodyPr/>
          <a:lstStyle/>
          <a:p>
            <a:r>
              <a:rPr lang="en-US" dirty="0" smtClean="0"/>
              <a:t>The Crimea Conference Example</a:t>
            </a:r>
            <a:endParaRPr lang="en-US" dirty="0"/>
          </a:p>
        </p:txBody>
      </p:sp>
      <p:sp>
        <p:nvSpPr>
          <p:cNvPr id="3" name="Content Placeholder 2"/>
          <p:cNvSpPr>
            <a:spLocks noGrp="1"/>
          </p:cNvSpPr>
          <p:nvPr>
            <p:ph sz="half" idx="1"/>
          </p:nvPr>
        </p:nvSpPr>
        <p:spPr/>
        <p:txBody>
          <a:bodyPr>
            <a:normAutofit/>
          </a:bodyPr>
          <a:lstStyle/>
          <a:p>
            <a:r>
              <a:rPr lang="en-US" dirty="0" smtClean="0"/>
              <a:t>Researcher wants to find all evidence and relevant material to Crimea conference</a:t>
            </a:r>
          </a:p>
          <a:p>
            <a:r>
              <a:rPr lang="en-US" dirty="0" smtClean="0"/>
              <a:t>Researcher wants to use textual sources, photographic archive and relevant geographic data to understand context and elements of this historic moment</a:t>
            </a:r>
          </a:p>
          <a:p>
            <a:r>
              <a:rPr lang="en-US" dirty="0" smtClean="0"/>
              <a:t>One standard won’t do, and two or more standards leaves the data unrelated</a:t>
            </a:r>
            <a:endParaRPr lang="en-US" dirty="0"/>
          </a:p>
        </p:txBody>
      </p:sp>
      <p:pic>
        <p:nvPicPr>
          <p:cNvPr id="8" name="Content Placeholder 7" descr="bringing-it-all-back-home.jpg"/>
          <p:cNvPicPr>
            <a:picLocks noGrp="1" noChangeAspect="1"/>
          </p:cNvPicPr>
          <p:nvPr>
            <p:ph sz="half" idx="2"/>
          </p:nvPr>
        </p:nvPicPr>
        <p:blipFill>
          <a:blip r:embed="rId2" cstate="print">
            <a:extLst>
              <a:ext uri="{28A0092B-C50C-407E-A947-70E740481C1C}">
                <a14:useLocalDpi xmlns:a14="http://schemas.microsoft.com/office/drawing/2010/main"/>
              </a:ext>
            </a:extLst>
          </a:blip>
          <a:stretch>
            <a:fillRect/>
          </a:stretch>
        </p:blipFill>
        <p:spPr>
          <a:xfrm>
            <a:off x="5220072" y="1196751"/>
            <a:ext cx="3848219" cy="4323843"/>
          </a:xfrm>
        </p:spPr>
      </p:pic>
    </p:spTree>
    <p:extLst>
      <p:ext uri="{BB962C8B-B14F-4D97-AF65-F5344CB8AC3E}">
        <p14:creationId xmlns:p14="http://schemas.microsoft.com/office/powerpoint/2010/main" val="1277490973"/>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588A6E1-C59C-0F44-B402-F8A47A6B1651}" vid="{33222F02-805B-9849-85E5-93210D256FE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759</TotalTime>
  <Words>1605</Words>
  <Application>Microsoft Macintosh PowerPoint</Application>
  <PresentationFormat>On-screen Show (4:3)</PresentationFormat>
  <Paragraphs>356</Paragraphs>
  <Slides>32</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Arial Greek</vt:lpstr>
      <vt:lpstr>Avenir Roman</vt:lpstr>
      <vt:lpstr>Calibri</vt:lpstr>
      <vt:lpstr>Calibri Light</vt:lpstr>
      <vt:lpstr>Gill Sans</vt:lpstr>
      <vt:lpstr>Gill Sans SemiBold</vt:lpstr>
      <vt:lpstr>ＭＳ Ｐゴシック</vt:lpstr>
      <vt:lpstr>Proxima Nova</vt:lpstr>
      <vt:lpstr>Proxima Nova Semibold</vt:lpstr>
      <vt:lpstr>Arial</vt:lpstr>
      <vt:lpstr>Presentation1</vt:lpstr>
      <vt:lpstr>Custom Design</vt:lpstr>
      <vt:lpstr>PowerPoint Presentation</vt:lpstr>
      <vt:lpstr>PowerPoint Presentation</vt:lpstr>
      <vt:lpstr>PowerPoint Presentation</vt:lpstr>
      <vt:lpstr>PowerPoint Presentation</vt:lpstr>
      <vt:lpstr>PowerPoint Presentation</vt:lpstr>
      <vt:lpstr>PowerPoint Presentation</vt:lpstr>
      <vt:lpstr>Information Diversity: What’s the problem?</vt:lpstr>
      <vt:lpstr>Specialists  (stuck?)  in their worlds</vt:lpstr>
      <vt:lpstr>The Crimea Conference Example</vt:lpstr>
      <vt:lpstr>Crimea Conference Historical Archives….</vt:lpstr>
      <vt:lpstr>Crimea Conference Images, non-textual objects…</vt:lpstr>
      <vt:lpstr>Crimea Conference Places and Objects</vt:lpstr>
      <vt:lpstr>PowerPoint Presentation</vt:lpstr>
      <vt:lpstr>PowerPoint Presentation</vt:lpstr>
      <vt:lpstr>PowerPoint Presentation</vt:lpstr>
      <vt:lpstr>We need: a different approach</vt:lpstr>
      <vt:lpstr>How to create successful integrations?</vt:lpstr>
      <vt:lpstr>What is an ontology? (What is it not?)</vt:lpstr>
      <vt:lpstr>What is an ontology? (What is it not?)</vt:lpstr>
      <vt:lpstr>What kind of data can a formal ontology produce?</vt:lpstr>
      <vt:lpstr>What kind of data can a formal ontology produce?</vt:lpstr>
      <vt:lpstr>Integrated Data Picture</vt:lpstr>
      <vt:lpstr>Query: FIND things (?) that refer to Ramesses II</vt:lpstr>
      <vt:lpstr>Workflow</vt:lpstr>
      <vt:lpstr>PowerPoint Presentation</vt:lpstr>
      <vt:lpstr>PowerPoint Presentation</vt:lpstr>
      <vt:lpstr>PowerPoint Presentation</vt:lpstr>
      <vt:lpstr>PowerPoint Presentation</vt:lpstr>
      <vt:lpstr>RDF Data</vt:lpstr>
      <vt:lpstr>PowerPoint Presentation</vt:lpstr>
      <vt:lpstr>Recap</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Korina Doerr</dc:creator>
  <cp:lastModifiedBy>nicola carboni</cp:lastModifiedBy>
  <cp:revision>31</cp:revision>
  <dcterms:created xsi:type="dcterms:W3CDTF">2017-04-10T13:06:39Z</dcterms:created>
  <dcterms:modified xsi:type="dcterms:W3CDTF">2017-05-21T16:54:26Z</dcterms:modified>
</cp:coreProperties>
</file>